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72" r:id="rId2"/>
  </p:sldMasterIdLst>
  <p:notesMasterIdLst>
    <p:notesMasterId r:id="rId21"/>
  </p:notesMasterIdLst>
  <p:sldIdLst>
    <p:sldId id="286" r:id="rId3"/>
    <p:sldId id="256" r:id="rId4"/>
    <p:sldId id="257" r:id="rId5"/>
    <p:sldId id="261" r:id="rId6"/>
    <p:sldId id="273" r:id="rId7"/>
    <p:sldId id="275" r:id="rId8"/>
    <p:sldId id="279" r:id="rId9"/>
    <p:sldId id="264" r:id="rId10"/>
    <p:sldId id="260" r:id="rId11"/>
    <p:sldId id="259" r:id="rId12"/>
    <p:sldId id="263" r:id="rId13"/>
    <p:sldId id="267" r:id="rId14"/>
    <p:sldId id="268" r:id="rId15"/>
    <p:sldId id="271" r:id="rId16"/>
    <p:sldId id="274" r:id="rId17"/>
    <p:sldId id="277" r:id="rId18"/>
    <p:sldId id="282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BBCD0EFB-6939-4AF6-919D-8A86BE92B350}">
          <p14:sldIdLst>
            <p14:sldId id="286"/>
            <p14:sldId id="256"/>
            <p14:sldId id="257"/>
            <p14:sldId id="261"/>
            <p14:sldId id="273"/>
            <p14:sldId id="275"/>
            <p14:sldId id="279"/>
            <p14:sldId id="264"/>
            <p14:sldId id="260"/>
            <p14:sldId id="259"/>
            <p14:sldId id="263"/>
            <p14:sldId id="267"/>
            <p14:sldId id="268"/>
            <p14:sldId id="271"/>
            <p14:sldId id="274"/>
            <p14:sldId id="277"/>
            <p14:sldId id="282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A3050D-DAD5-4121-ADDE-0861CD8F0938}" v="1" dt="2024-04-10T07:09:45.5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00771C-4ACE-4363-B0B2-1D9188B0D61D}" type="doc">
      <dgm:prSet loTypeId="urn:microsoft.com/office/officeart/2005/8/layout/vList2" loCatId="list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61B0FB6-7373-439B-97A2-17AC34892566}">
      <dgm:prSet/>
      <dgm:spPr/>
      <dgm:t>
        <a:bodyPr/>
        <a:lstStyle/>
        <a:p>
          <a:r>
            <a:rPr lang="en-US" dirty="0"/>
            <a:t>Disruption in external environment</a:t>
          </a:r>
        </a:p>
      </dgm:t>
    </dgm:pt>
    <dgm:pt modelId="{5EA506A9-2985-4AB5-88CC-DCFC016D2CE1}" type="parTrans" cxnId="{0106D4BD-0B51-4890-BC4A-074628FB5480}">
      <dgm:prSet/>
      <dgm:spPr/>
      <dgm:t>
        <a:bodyPr/>
        <a:lstStyle/>
        <a:p>
          <a:endParaRPr lang="en-US"/>
        </a:p>
      </dgm:t>
    </dgm:pt>
    <dgm:pt modelId="{AB7C74C2-55C6-4370-B390-4B8C0876C120}" type="sibTrans" cxnId="{0106D4BD-0B51-4890-BC4A-074628FB5480}">
      <dgm:prSet/>
      <dgm:spPr/>
      <dgm:t>
        <a:bodyPr/>
        <a:lstStyle/>
        <a:p>
          <a:endParaRPr lang="en-US"/>
        </a:p>
      </dgm:t>
    </dgm:pt>
    <dgm:pt modelId="{4D3B3053-09D1-4D13-B2AE-593EB2209120}">
      <dgm:prSet/>
      <dgm:spPr/>
      <dgm:t>
        <a:bodyPr/>
        <a:lstStyle/>
        <a:p>
          <a:r>
            <a:rPr lang="en-US" dirty="0"/>
            <a:t>Increased Regulatory changes</a:t>
          </a:r>
        </a:p>
      </dgm:t>
    </dgm:pt>
    <dgm:pt modelId="{89B4083D-9137-432A-9C25-518AFF2C8406}" type="parTrans" cxnId="{C94ED02E-D1CE-4901-93FF-563835022350}">
      <dgm:prSet/>
      <dgm:spPr/>
      <dgm:t>
        <a:bodyPr/>
        <a:lstStyle/>
        <a:p>
          <a:endParaRPr lang="en-US"/>
        </a:p>
      </dgm:t>
    </dgm:pt>
    <dgm:pt modelId="{07C5D94C-4557-47CA-B1A5-29A3CD0E69F7}" type="sibTrans" cxnId="{C94ED02E-D1CE-4901-93FF-563835022350}">
      <dgm:prSet/>
      <dgm:spPr/>
      <dgm:t>
        <a:bodyPr/>
        <a:lstStyle/>
        <a:p>
          <a:endParaRPr lang="en-US"/>
        </a:p>
      </dgm:t>
    </dgm:pt>
    <dgm:pt modelId="{228DE22B-F59E-4198-B0DE-982308CF8549}">
      <dgm:prSet/>
      <dgm:spPr/>
      <dgm:t>
        <a:bodyPr/>
        <a:lstStyle/>
        <a:p>
          <a:r>
            <a:rPr lang="en-US" dirty="0"/>
            <a:t>Adoption of digital systems</a:t>
          </a:r>
        </a:p>
      </dgm:t>
    </dgm:pt>
    <dgm:pt modelId="{56D4BE42-1DF0-4BF3-B0DA-10DC866538F3}" type="parTrans" cxnId="{0CBEF410-AE0E-4F85-B451-0AA49FFBF0A2}">
      <dgm:prSet/>
      <dgm:spPr/>
      <dgm:t>
        <a:bodyPr/>
        <a:lstStyle/>
        <a:p>
          <a:endParaRPr lang="en-US"/>
        </a:p>
      </dgm:t>
    </dgm:pt>
    <dgm:pt modelId="{22591727-53D3-4BD4-8EDA-7945D025A17B}" type="sibTrans" cxnId="{0CBEF410-AE0E-4F85-B451-0AA49FFBF0A2}">
      <dgm:prSet/>
      <dgm:spPr/>
      <dgm:t>
        <a:bodyPr/>
        <a:lstStyle/>
        <a:p>
          <a:endParaRPr lang="en-US"/>
        </a:p>
      </dgm:t>
    </dgm:pt>
    <dgm:pt modelId="{6FBCF578-AF3A-4EA1-B103-5FC05C9B4A18}">
      <dgm:prSet/>
      <dgm:spPr/>
      <dgm:t>
        <a:bodyPr/>
        <a:lstStyle/>
        <a:p>
          <a:r>
            <a:rPr lang="en-US" dirty="0"/>
            <a:t>Complexity of business</a:t>
          </a:r>
        </a:p>
      </dgm:t>
    </dgm:pt>
    <dgm:pt modelId="{BA03922D-A147-4DD2-BFFA-AFB7002185BC}" type="parTrans" cxnId="{37D520FB-69E1-4411-AB62-A55A889CA8C3}">
      <dgm:prSet/>
      <dgm:spPr/>
      <dgm:t>
        <a:bodyPr/>
        <a:lstStyle/>
        <a:p>
          <a:endParaRPr lang="en-US"/>
        </a:p>
      </dgm:t>
    </dgm:pt>
    <dgm:pt modelId="{9C33905F-309D-44CF-B2F6-3FEA0ABD132F}" type="sibTrans" cxnId="{37D520FB-69E1-4411-AB62-A55A889CA8C3}">
      <dgm:prSet/>
      <dgm:spPr/>
      <dgm:t>
        <a:bodyPr/>
        <a:lstStyle/>
        <a:p>
          <a:endParaRPr lang="en-US"/>
        </a:p>
      </dgm:t>
    </dgm:pt>
    <dgm:pt modelId="{D792017C-F169-43D5-937B-82052C0BDE48}" type="pres">
      <dgm:prSet presAssocID="{0C00771C-4ACE-4363-B0B2-1D9188B0D61D}" presName="linear" presStyleCnt="0">
        <dgm:presLayoutVars>
          <dgm:animLvl val="lvl"/>
          <dgm:resizeHandles val="exact"/>
        </dgm:presLayoutVars>
      </dgm:prSet>
      <dgm:spPr/>
    </dgm:pt>
    <dgm:pt modelId="{18AA018C-07E4-4972-AC82-D535304BAA00}" type="pres">
      <dgm:prSet presAssocID="{661B0FB6-7373-439B-97A2-17AC3489256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D17B576-B60C-4E9A-8A13-2E8810B3452E}" type="pres">
      <dgm:prSet presAssocID="{AB7C74C2-55C6-4370-B390-4B8C0876C120}" presName="spacer" presStyleCnt="0"/>
      <dgm:spPr/>
    </dgm:pt>
    <dgm:pt modelId="{8486B4E9-2FB9-45C9-9245-F6699D61E7F0}" type="pres">
      <dgm:prSet presAssocID="{4D3B3053-09D1-4D13-B2AE-593EB220912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3EADF16-98B1-4EBD-BDE6-3C50A0CC58C2}" type="pres">
      <dgm:prSet presAssocID="{07C5D94C-4557-47CA-B1A5-29A3CD0E69F7}" presName="spacer" presStyleCnt="0"/>
      <dgm:spPr/>
    </dgm:pt>
    <dgm:pt modelId="{3639A766-C381-4EC9-9B73-C4A03734D0A4}" type="pres">
      <dgm:prSet presAssocID="{228DE22B-F59E-4198-B0DE-982308CF854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73C6928-C4A1-4E6C-A77A-E05DBDABCFD3}" type="pres">
      <dgm:prSet presAssocID="{22591727-53D3-4BD4-8EDA-7945D025A17B}" presName="spacer" presStyleCnt="0"/>
      <dgm:spPr/>
    </dgm:pt>
    <dgm:pt modelId="{F8150DAC-B771-45A2-B61C-2E6A7EDA9547}" type="pres">
      <dgm:prSet presAssocID="{6FBCF578-AF3A-4EA1-B103-5FC05C9B4A1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FB6A802-0029-44A4-9969-798B895AF31B}" type="presOf" srcId="{661B0FB6-7373-439B-97A2-17AC34892566}" destId="{18AA018C-07E4-4972-AC82-D535304BAA00}" srcOrd="0" destOrd="0" presId="urn:microsoft.com/office/officeart/2005/8/layout/vList2"/>
    <dgm:cxn modelId="{0CBEF410-AE0E-4F85-B451-0AA49FFBF0A2}" srcId="{0C00771C-4ACE-4363-B0B2-1D9188B0D61D}" destId="{228DE22B-F59E-4198-B0DE-982308CF8549}" srcOrd="2" destOrd="0" parTransId="{56D4BE42-1DF0-4BF3-B0DA-10DC866538F3}" sibTransId="{22591727-53D3-4BD4-8EDA-7945D025A17B}"/>
    <dgm:cxn modelId="{C94ED02E-D1CE-4901-93FF-563835022350}" srcId="{0C00771C-4ACE-4363-B0B2-1D9188B0D61D}" destId="{4D3B3053-09D1-4D13-B2AE-593EB2209120}" srcOrd="1" destOrd="0" parTransId="{89B4083D-9137-432A-9C25-518AFF2C8406}" sibTransId="{07C5D94C-4557-47CA-B1A5-29A3CD0E69F7}"/>
    <dgm:cxn modelId="{74B41335-83CC-4347-85D7-0E8C757A682A}" type="presOf" srcId="{228DE22B-F59E-4198-B0DE-982308CF8549}" destId="{3639A766-C381-4EC9-9B73-C4A03734D0A4}" srcOrd="0" destOrd="0" presId="urn:microsoft.com/office/officeart/2005/8/layout/vList2"/>
    <dgm:cxn modelId="{2505A565-48BD-4B20-A789-BFFAEC7EF775}" type="presOf" srcId="{4D3B3053-09D1-4D13-B2AE-593EB2209120}" destId="{8486B4E9-2FB9-45C9-9245-F6699D61E7F0}" srcOrd="0" destOrd="0" presId="urn:microsoft.com/office/officeart/2005/8/layout/vList2"/>
    <dgm:cxn modelId="{51C979AA-4080-4816-80CB-0A4FA8C34D9E}" type="presOf" srcId="{6FBCF578-AF3A-4EA1-B103-5FC05C9B4A18}" destId="{F8150DAC-B771-45A2-B61C-2E6A7EDA9547}" srcOrd="0" destOrd="0" presId="urn:microsoft.com/office/officeart/2005/8/layout/vList2"/>
    <dgm:cxn modelId="{0106D4BD-0B51-4890-BC4A-074628FB5480}" srcId="{0C00771C-4ACE-4363-B0B2-1D9188B0D61D}" destId="{661B0FB6-7373-439B-97A2-17AC34892566}" srcOrd="0" destOrd="0" parTransId="{5EA506A9-2985-4AB5-88CC-DCFC016D2CE1}" sibTransId="{AB7C74C2-55C6-4370-B390-4B8C0876C120}"/>
    <dgm:cxn modelId="{7BCF89C5-C07A-4360-AE24-668FB092A00F}" type="presOf" srcId="{0C00771C-4ACE-4363-B0B2-1D9188B0D61D}" destId="{D792017C-F169-43D5-937B-82052C0BDE48}" srcOrd="0" destOrd="0" presId="urn:microsoft.com/office/officeart/2005/8/layout/vList2"/>
    <dgm:cxn modelId="{37D520FB-69E1-4411-AB62-A55A889CA8C3}" srcId="{0C00771C-4ACE-4363-B0B2-1D9188B0D61D}" destId="{6FBCF578-AF3A-4EA1-B103-5FC05C9B4A18}" srcOrd="3" destOrd="0" parTransId="{BA03922D-A147-4DD2-BFFA-AFB7002185BC}" sibTransId="{9C33905F-309D-44CF-B2F6-3FEA0ABD132F}"/>
    <dgm:cxn modelId="{C07D6516-8E96-4982-954E-423A39F169E3}" type="presParOf" srcId="{D792017C-F169-43D5-937B-82052C0BDE48}" destId="{18AA018C-07E4-4972-AC82-D535304BAA00}" srcOrd="0" destOrd="0" presId="urn:microsoft.com/office/officeart/2005/8/layout/vList2"/>
    <dgm:cxn modelId="{9C133F02-2036-463F-9E02-44951B9DB743}" type="presParOf" srcId="{D792017C-F169-43D5-937B-82052C0BDE48}" destId="{2D17B576-B60C-4E9A-8A13-2E8810B3452E}" srcOrd="1" destOrd="0" presId="urn:microsoft.com/office/officeart/2005/8/layout/vList2"/>
    <dgm:cxn modelId="{5FC9E826-93FE-4C4F-BFF5-FC93369AB029}" type="presParOf" srcId="{D792017C-F169-43D5-937B-82052C0BDE48}" destId="{8486B4E9-2FB9-45C9-9245-F6699D61E7F0}" srcOrd="2" destOrd="0" presId="urn:microsoft.com/office/officeart/2005/8/layout/vList2"/>
    <dgm:cxn modelId="{359FB56C-CCB7-41C5-8733-744A6754EB45}" type="presParOf" srcId="{D792017C-F169-43D5-937B-82052C0BDE48}" destId="{53EADF16-98B1-4EBD-BDE6-3C50A0CC58C2}" srcOrd="3" destOrd="0" presId="urn:microsoft.com/office/officeart/2005/8/layout/vList2"/>
    <dgm:cxn modelId="{D9B26549-AB07-4FCB-AA9F-4B3D5F9DD7EC}" type="presParOf" srcId="{D792017C-F169-43D5-937B-82052C0BDE48}" destId="{3639A766-C381-4EC9-9B73-C4A03734D0A4}" srcOrd="4" destOrd="0" presId="urn:microsoft.com/office/officeart/2005/8/layout/vList2"/>
    <dgm:cxn modelId="{9A6B8A6E-36F2-4B3B-A51C-C6C6F0714C48}" type="presParOf" srcId="{D792017C-F169-43D5-937B-82052C0BDE48}" destId="{C73C6928-C4A1-4E6C-A77A-E05DBDABCFD3}" srcOrd="5" destOrd="0" presId="urn:microsoft.com/office/officeart/2005/8/layout/vList2"/>
    <dgm:cxn modelId="{502B031A-1914-414A-8879-D0A448E73359}" type="presParOf" srcId="{D792017C-F169-43D5-937B-82052C0BDE48}" destId="{F8150DAC-B771-45A2-B61C-2E6A7EDA954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9694E5-30A9-4F52-920A-585D6A1947D7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EC97DA2D-314A-4FD4-830F-A2272FB9335F}">
      <dgm:prSet/>
      <dgm:spPr/>
      <dgm:t>
        <a:bodyPr/>
        <a:lstStyle/>
        <a:p>
          <a:r>
            <a:rPr lang="en-US" b="0"/>
            <a:t>Watch Dog to </a:t>
          </a:r>
          <a:r>
            <a:rPr lang="en-US" b="1"/>
            <a:t>Change Agent/  Value creators</a:t>
          </a:r>
          <a:endParaRPr lang="en-US"/>
        </a:p>
      </dgm:t>
    </dgm:pt>
    <dgm:pt modelId="{B91BCCB6-0752-41E9-B050-374F70D6310D}" type="parTrans" cxnId="{954DCA40-409D-4B00-8ADA-8B2BA4833ADC}">
      <dgm:prSet/>
      <dgm:spPr/>
      <dgm:t>
        <a:bodyPr/>
        <a:lstStyle/>
        <a:p>
          <a:endParaRPr lang="en-US"/>
        </a:p>
      </dgm:t>
    </dgm:pt>
    <dgm:pt modelId="{EB9AFA3E-5239-4E62-881C-2EAD9F51DBD6}" type="sibTrans" cxnId="{954DCA40-409D-4B00-8ADA-8B2BA4833ADC}">
      <dgm:prSet/>
      <dgm:spPr/>
      <dgm:t>
        <a:bodyPr/>
        <a:lstStyle/>
        <a:p>
          <a:endParaRPr lang="en-US"/>
        </a:p>
      </dgm:t>
    </dgm:pt>
    <dgm:pt modelId="{A028501D-9396-4801-A2CB-017FD0DD761F}">
      <dgm:prSet/>
      <dgm:spPr/>
      <dgm:t>
        <a:bodyPr/>
        <a:lstStyle/>
        <a:p>
          <a:r>
            <a:rPr lang="en-IN" dirty="0"/>
            <a:t>Compliance &amp; controls-based player to a </a:t>
          </a:r>
          <a:r>
            <a:rPr lang="en-IN" b="1" dirty="0"/>
            <a:t>Strategic partner</a:t>
          </a:r>
          <a:endParaRPr lang="en-US" b="1" dirty="0"/>
        </a:p>
      </dgm:t>
    </dgm:pt>
    <dgm:pt modelId="{B475E82A-5833-4F72-8063-EFCE3A69E90D}" type="parTrans" cxnId="{2B800800-6C01-436E-B9D9-735820EAB4CF}">
      <dgm:prSet/>
      <dgm:spPr/>
      <dgm:t>
        <a:bodyPr/>
        <a:lstStyle/>
        <a:p>
          <a:endParaRPr lang="en-US"/>
        </a:p>
      </dgm:t>
    </dgm:pt>
    <dgm:pt modelId="{774C0E05-7A47-4A82-AF0F-9382C3B3ED11}" type="sibTrans" cxnId="{2B800800-6C01-436E-B9D9-735820EAB4CF}">
      <dgm:prSet/>
      <dgm:spPr/>
      <dgm:t>
        <a:bodyPr/>
        <a:lstStyle/>
        <a:p>
          <a:endParaRPr lang="en-US"/>
        </a:p>
      </dgm:t>
    </dgm:pt>
    <dgm:pt modelId="{8C75F9B4-411D-4CF1-9A87-643BEA334E59}">
      <dgm:prSet/>
      <dgm:spPr/>
      <dgm:t>
        <a:bodyPr/>
        <a:lstStyle/>
        <a:p>
          <a:r>
            <a:rPr lang="en-IN"/>
            <a:t>Traditional Audit to </a:t>
          </a:r>
          <a:r>
            <a:rPr lang="en-IN" b="1"/>
            <a:t>Technology Based Audit</a:t>
          </a:r>
          <a:endParaRPr lang="en-US" b="1"/>
        </a:p>
      </dgm:t>
    </dgm:pt>
    <dgm:pt modelId="{FADC6F60-C446-4922-92A7-87A69D07C298}" type="parTrans" cxnId="{34E38E39-23A7-4A87-8931-579F0396EADE}">
      <dgm:prSet/>
      <dgm:spPr/>
      <dgm:t>
        <a:bodyPr/>
        <a:lstStyle/>
        <a:p>
          <a:endParaRPr lang="en-US"/>
        </a:p>
      </dgm:t>
    </dgm:pt>
    <dgm:pt modelId="{041DC5FE-FE00-45A3-944C-25A000F389B5}" type="sibTrans" cxnId="{34E38E39-23A7-4A87-8931-579F0396EADE}">
      <dgm:prSet/>
      <dgm:spPr/>
      <dgm:t>
        <a:bodyPr/>
        <a:lstStyle/>
        <a:p>
          <a:endParaRPr lang="en-US"/>
        </a:p>
      </dgm:t>
    </dgm:pt>
    <dgm:pt modelId="{6D20845E-446B-4E0C-9826-7742C42E0923}">
      <dgm:prSet/>
      <dgm:spPr/>
      <dgm:t>
        <a:bodyPr/>
        <a:lstStyle/>
        <a:p>
          <a:r>
            <a:rPr lang="en-IN" b="1"/>
            <a:t>Akin to a Butterfly- </a:t>
          </a:r>
          <a:r>
            <a:rPr lang="en-IN" b="0"/>
            <a:t> One form fades to give rise to the new form</a:t>
          </a:r>
          <a:br>
            <a:rPr lang="en-IN" b="1"/>
          </a:br>
          <a:r>
            <a:rPr lang="en-IN"/>
            <a:t> </a:t>
          </a:r>
          <a:endParaRPr lang="en-US"/>
        </a:p>
      </dgm:t>
    </dgm:pt>
    <dgm:pt modelId="{887C14A8-833F-421A-A684-AB6A6A983F3A}" type="parTrans" cxnId="{D06A38F3-3A66-4E11-8B4F-6A11A99B2C29}">
      <dgm:prSet/>
      <dgm:spPr/>
      <dgm:t>
        <a:bodyPr/>
        <a:lstStyle/>
        <a:p>
          <a:endParaRPr lang="en-US"/>
        </a:p>
      </dgm:t>
    </dgm:pt>
    <dgm:pt modelId="{3BAA4CB3-9674-4092-B03D-BDC81802444D}" type="sibTrans" cxnId="{D06A38F3-3A66-4E11-8B4F-6A11A99B2C29}">
      <dgm:prSet/>
      <dgm:spPr/>
      <dgm:t>
        <a:bodyPr/>
        <a:lstStyle/>
        <a:p>
          <a:endParaRPr lang="en-US"/>
        </a:p>
      </dgm:t>
    </dgm:pt>
    <dgm:pt modelId="{6AB2C3CC-484B-4B56-B985-BF6DE40071B3}" type="pres">
      <dgm:prSet presAssocID="{A99694E5-30A9-4F52-920A-585D6A1947D7}" presName="vert0" presStyleCnt="0">
        <dgm:presLayoutVars>
          <dgm:dir/>
          <dgm:animOne val="branch"/>
          <dgm:animLvl val="lvl"/>
        </dgm:presLayoutVars>
      </dgm:prSet>
      <dgm:spPr/>
    </dgm:pt>
    <dgm:pt modelId="{C5A229B1-075A-40C0-AC93-9BBFB06E4E00}" type="pres">
      <dgm:prSet presAssocID="{EC97DA2D-314A-4FD4-830F-A2272FB9335F}" presName="thickLine" presStyleLbl="alignNode1" presStyleIdx="0" presStyleCnt="4"/>
      <dgm:spPr/>
    </dgm:pt>
    <dgm:pt modelId="{D10EED4D-E747-47FC-8F18-DD9FE1058E94}" type="pres">
      <dgm:prSet presAssocID="{EC97DA2D-314A-4FD4-830F-A2272FB9335F}" presName="horz1" presStyleCnt="0"/>
      <dgm:spPr/>
    </dgm:pt>
    <dgm:pt modelId="{A34D6878-907F-454B-8700-E4543E310023}" type="pres">
      <dgm:prSet presAssocID="{EC97DA2D-314A-4FD4-830F-A2272FB9335F}" presName="tx1" presStyleLbl="revTx" presStyleIdx="0" presStyleCnt="4"/>
      <dgm:spPr/>
    </dgm:pt>
    <dgm:pt modelId="{B3A56CB1-71BE-48C4-9CEA-62F564540BD1}" type="pres">
      <dgm:prSet presAssocID="{EC97DA2D-314A-4FD4-830F-A2272FB9335F}" presName="vert1" presStyleCnt="0"/>
      <dgm:spPr/>
    </dgm:pt>
    <dgm:pt modelId="{D3D3918B-F39C-4A59-BEB9-1DB126CDF21A}" type="pres">
      <dgm:prSet presAssocID="{A028501D-9396-4801-A2CB-017FD0DD761F}" presName="thickLine" presStyleLbl="alignNode1" presStyleIdx="1" presStyleCnt="4"/>
      <dgm:spPr/>
    </dgm:pt>
    <dgm:pt modelId="{239CFAF4-9C1C-467E-97C8-378FB17337DB}" type="pres">
      <dgm:prSet presAssocID="{A028501D-9396-4801-A2CB-017FD0DD761F}" presName="horz1" presStyleCnt="0"/>
      <dgm:spPr/>
    </dgm:pt>
    <dgm:pt modelId="{01050818-2A59-4B0D-84D0-63DA2E75B4B5}" type="pres">
      <dgm:prSet presAssocID="{A028501D-9396-4801-A2CB-017FD0DD761F}" presName="tx1" presStyleLbl="revTx" presStyleIdx="1" presStyleCnt="4"/>
      <dgm:spPr/>
    </dgm:pt>
    <dgm:pt modelId="{A0DB3D11-7451-45FE-8B61-ACD05137A2C4}" type="pres">
      <dgm:prSet presAssocID="{A028501D-9396-4801-A2CB-017FD0DD761F}" presName="vert1" presStyleCnt="0"/>
      <dgm:spPr/>
    </dgm:pt>
    <dgm:pt modelId="{3488FA40-8CF3-483C-9A6B-AC3BC667DD10}" type="pres">
      <dgm:prSet presAssocID="{8C75F9B4-411D-4CF1-9A87-643BEA334E59}" presName="thickLine" presStyleLbl="alignNode1" presStyleIdx="2" presStyleCnt="4"/>
      <dgm:spPr/>
    </dgm:pt>
    <dgm:pt modelId="{C7407305-2D3B-4D9B-A143-5E2914864D89}" type="pres">
      <dgm:prSet presAssocID="{8C75F9B4-411D-4CF1-9A87-643BEA334E59}" presName="horz1" presStyleCnt="0"/>
      <dgm:spPr/>
    </dgm:pt>
    <dgm:pt modelId="{AB0CFE0F-17B1-41D3-8C98-E9061B197B21}" type="pres">
      <dgm:prSet presAssocID="{8C75F9B4-411D-4CF1-9A87-643BEA334E59}" presName="tx1" presStyleLbl="revTx" presStyleIdx="2" presStyleCnt="4"/>
      <dgm:spPr/>
    </dgm:pt>
    <dgm:pt modelId="{AD81E961-4415-40C8-A113-C25C7742DEEB}" type="pres">
      <dgm:prSet presAssocID="{8C75F9B4-411D-4CF1-9A87-643BEA334E59}" presName="vert1" presStyleCnt="0"/>
      <dgm:spPr/>
    </dgm:pt>
    <dgm:pt modelId="{4B317B2C-5CFD-4571-BB37-90A72F23F306}" type="pres">
      <dgm:prSet presAssocID="{6D20845E-446B-4E0C-9826-7742C42E0923}" presName="thickLine" presStyleLbl="alignNode1" presStyleIdx="3" presStyleCnt="4"/>
      <dgm:spPr/>
    </dgm:pt>
    <dgm:pt modelId="{238ADC33-FB1D-4562-A859-EFE8B580E43F}" type="pres">
      <dgm:prSet presAssocID="{6D20845E-446B-4E0C-9826-7742C42E0923}" presName="horz1" presStyleCnt="0"/>
      <dgm:spPr/>
    </dgm:pt>
    <dgm:pt modelId="{97FFB808-5523-4681-9078-C3B1145F1D91}" type="pres">
      <dgm:prSet presAssocID="{6D20845E-446B-4E0C-9826-7742C42E0923}" presName="tx1" presStyleLbl="revTx" presStyleIdx="3" presStyleCnt="4"/>
      <dgm:spPr/>
    </dgm:pt>
    <dgm:pt modelId="{D31F8F14-9192-43DF-93B3-EAD55C4F739D}" type="pres">
      <dgm:prSet presAssocID="{6D20845E-446B-4E0C-9826-7742C42E0923}" presName="vert1" presStyleCnt="0"/>
      <dgm:spPr/>
    </dgm:pt>
  </dgm:ptLst>
  <dgm:cxnLst>
    <dgm:cxn modelId="{2B800800-6C01-436E-B9D9-735820EAB4CF}" srcId="{A99694E5-30A9-4F52-920A-585D6A1947D7}" destId="{A028501D-9396-4801-A2CB-017FD0DD761F}" srcOrd="1" destOrd="0" parTransId="{B475E82A-5833-4F72-8063-EFCE3A69E90D}" sibTransId="{774C0E05-7A47-4A82-AF0F-9382C3B3ED11}"/>
    <dgm:cxn modelId="{34E38E39-23A7-4A87-8931-579F0396EADE}" srcId="{A99694E5-30A9-4F52-920A-585D6A1947D7}" destId="{8C75F9B4-411D-4CF1-9A87-643BEA334E59}" srcOrd="2" destOrd="0" parTransId="{FADC6F60-C446-4922-92A7-87A69D07C298}" sibTransId="{041DC5FE-FE00-45A3-944C-25A000F389B5}"/>
    <dgm:cxn modelId="{954DCA40-409D-4B00-8ADA-8B2BA4833ADC}" srcId="{A99694E5-30A9-4F52-920A-585D6A1947D7}" destId="{EC97DA2D-314A-4FD4-830F-A2272FB9335F}" srcOrd="0" destOrd="0" parTransId="{B91BCCB6-0752-41E9-B050-374F70D6310D}" sibTransId="{EB9AFA3E-5239-4E62-881C-2EAD9F51DBD6}"/>
    <dgm:cxn modelId="{833CF7C0-719A-44B0-AEEC-0A0192C8BE58}" type="presOf" srcId="{A99694E5-30A9-4F52-920A-585D6A1947D7}" destId="{6AB2C3CC-484B-4B56-B985-BF6DE40071B3}" srcOrd="0" destOrd="0" presId="urn:microsoft.com/office/officeart/2008/layout/LinedList"/>
    <dgm:cxn modelId="{7FF103C1-D653-4A7A-BADB-CC957248BA5D}" type="presOf" srcId="{EC97DA2D-314A-4FD4-830F-A2272FB9335F}" destId="{A34D6878-907F-454B-8700-E4543E310023}" srcOrd="0" destOrd="0" presId="urn:microsoft.com/office/officeart/2008/layout/LinedList"/>
    <dgm:cxn modelId="{92E382D4-B02A-49EC-93FF-E3B72F5354A9}" type="presOf" srcId="{A028501D-9396-4801-A2CB-017FD0DD761F}" destId="{01050818-2A59-4B0D-84D0-63DA2E75B4B5}" srcOrd="0" destOrd="0" presId="urn:microsoft.com/office/officeart/2008/layout/LinedList"/>
    <dgm:cxn modelId="{28D2C0E5-328D-4587-9F22-CDE053360581}" type="presOf" srcId="{6D20845E-446B-4E0C-9826-7742C42E0923}" destId="{97FFB808-5523-4681-9078-C3B1145F1D91}" srcOrd="0" destOrd="0" presId="urn:microsoft.com/office/officeart/2008/layout/LinedList"/>
    <dgm:cxn modelId="{D06A38F3-3A66-4E11-8B4F-6A11A99B2C29}" srcId="{A99694E5-30A9-4F52-920A-585D6A1947D7}" destId="{6D20845E-446B-4E0C-9826-7742C42E0923}" srcOrd="3" destOrd="0" parTransId="{887C14A8-833F-421A-A684-AB6A6A983F3A}" sibTransId="{3BAA4CB3-9674-4092-B03D-BDC81802444D}"/>
    <dgm:cxn modelId="{D718BDFA-A287-40F9-B310-B847A9F2388D}" type="presOf" srcId="{8C75F9B4-411D-4CF1-9A87-643BEA334E59}" destId="{AB0CFE0F-17B1-41D3-8C98-E9061B197B21}" srcOrd="0" destOrd="0" presId="urn:microsoft.com/office/officeart/2008/layout/LinedList"/>
    <dgm:cxn modelId="{7CCA4BA8-2A92-4F38-9548-239EABE6B820}" type="presParOf" srcId="{6AB2C3CC-484B-4B56-B985-BF6DE40071B3}" destId="{C5A229B1-075A-40C0-AC93-9BBFB06E4E00}" srcOrd="0" destOrd="0" presId="urn:microsoft.com/office/officeart/2008/layout/LinedList"/>
    <dgm:cxn modelId="{65EBE7C8-663D-4577-8F19-07F658C79DC7}" type="presParOf" srcId="{6AB2C3CC-484B-4B56-B985-BF6DE40071B3}" destId="{D10EED4D-E747-47FC-8F18-DD9FE1058E94}" srcOrd="1" destOrd="0" presId="urn:microsoft.com/office/officeart/2008/layout/LinedList"/>
    <dgm:cxn modelId="{D2FBA93F-BA95-4B61-8870-6DF8FFEA0E4D}" type="presParOf" srcId="{D10EED4D-E747-47FC-8F18-DD9FE1058E94}" destId="{A34D6878-907F-454B-8700-E4543E310023}" srcOrd="0" destOrd="0" presId="urn:microsoft.com/office/officeart/2008/layout/LinedList"/>
    <dgm:cxn modelId="{92A657DF-D186-4AB0-AFF1-3FD50DA3A256}" type="presParOf" srcId="{D10EED4D-E747-47FC-8F18-DD9FE1058E94}" destId="{B3A56CB1-71BE-48C4-9CEA-62F564540BD1}" srcOrd="1" destOrd="0" presId="urn:microsoft.com/office/officeart/2008/layout/LinedList"/>
    <dgm:cxn modelId="{4DEFE9A6-EE8B-4289-9F6F-1692E04086EC}" type="presParOf" srcId="{6AB2C3CC-484B-4B56-B985-BF6DE40071B3}" destId="{D3D3918B-F39C-4A59-BEB9-1DB126CDF21A}" srcOrd="2" destOrd="0" presId="urn:microsoft.com/office/officeart/2008/layout/LinedList"/>
    <dgm:cxn modelId="{4514CD8F-028D-4AEE-B989-6C36ACC52CB0}" type="presParOf" srcId="{6AB2C3CC-484B-4B56-B985-BF6DE40071B3}" destId="{239CFAF4-9C1C-467E-97C8-378FB17337DB}" srcOrd="3" destOrd="0" presId="urn:microsoft.com/office/officeart/2008/layout/LinedList"/>
    <dgm:cxn modelId="{55B2DCA6-59E9-4BBA-A37A-D2EE001B6E72}" type="presParOf" srcId="{239CFAF4-9C1C-467E-97C8-378FB17337DB}" destId="{01050818-2A59-4B0D-84D0-63DA2E75B4B5}" srcOrd="0" destOrd="0" presId="urn:microsoft.com/office/officeart/2008/layout/LinedList"/>
    <dgm:cxn modelId="{507540DD-0754-48EA-AB8A-983437B726D5}" type="presParOf" srcId="{239CFAF4-9C1C-467E-97C8-378FB17337DB}" destId="{A0DB3D11-7451-45FE-8B61-ACD05137A2C4}" srcOrd="1" destOrd="0" presId="urn:microsoft.com/office/officeart/2008/layout/LinedList"/>
    <dgm:cxn modelId="{A338C889-AA33-48EE-9484-F8950AF4B7BD}" type="presParOf" srcId="{6AB2C3CC-484B-4B56-B985-BF6DE40071B3}" destId="{3488FA40-8CF3-483C-9A6B-AC3BC667DD10}" srcOrd="4" destOrd="0" presId="urn:microsoft.com/office/officeart/2008/layout/LinedList"/>
    <dgm:cxn modelId="{BE432723-5DAB-45F2-8119-9C2433DA9BB8}" type="presParOf" srcId="{6AB2C3CC-484B-4B56-B985-BF6DE40071B3}" destId="{C7407305-2D3B-4D9B-A143-5E2914864D89}" srcOrd="5" destOrd="0" presId="urn:microsoft.com/office/officeart/2008/layout/LinedList"/>
    <dgm:cxn modelId="{61837A23-5A04-4326-AF5E-B1AD55E1719A}" type="presParOf" srcId="{C7407305-2D3B-4D9B-A143-5E2914864D89}" destId="{AB0CFE0F-17B1-41D3-8C98-E9061B197B21}" srcOrd="0" destOrd="0" presId="urn:microsoft.com/office/officeart/2008/layout/LinedList"/>
    <dgm:cxn modelId="{DF8756ED-FA7C-428E-B112-2F7311156973}" type="presParOf" srcId="{C7407305-2D3B-4D9B-A143-5E2914864D89}" destId="{AD81E961-4415-40C8-A113-C25C7742DEEB}" srcOrd="1" destOrd="0" presId="urn:microsoft.com/office/officeart/2008/layout/LinedList"/>
    <dgm:cxn modelId="{6EC798F5-B19E-4E11-946F-771D04BEA42C}" type="presParOf" srcId="{6AB2C3CC-484B-4B56-B985-BF6DE40071B3}" destId="{4B317B2C-5CFD-4571-BB37-90A72F23F306}" srcOrd="6" destOrd="0" presId="urn:microsoft.com/office/officeart/2008/layout/LinedList"/>
    <dgm:cxn modelId="{9A31C75D-F10A-4549-976F-CB5885B61ABC}" type="presParOf" srcId="{6AB2C3CC-484B-4B56-B985-BF6DE40071B3}" destId="{238ADC33-FB1D-4562-A859-EFE8B580E43F}" srcOrd="7" destOrd="0" presId="urn:microsoft.com/office/officeart/2008/layout/LinedList"/>
    <dgm:cxn modelId="{2ED5049C-400D-40DB-8FFD-BAEBB0896CF6}" type="presParOf" srcId="{238ADC33-FB1D-4562-A859-EFE8B580E43F}" destId="{97FFB808-5523-4681-9078-C3B1145F1D91}" srcOrd="0" destOrd="0" presId="urn:microsoft.com/office/officeart/2008/layout/LinedList"/>
    <dgm:cxn modelId="{D4449663-98F7-44BE-87B6-26B782F7DE26}" type="presParOf" srcId="{238ADC33-FB1D-4562-A859-EFE8B580E43F}" destId="{D31F8F14-9192-43DF-93B3-EAD55C4F739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A018C-07E4-4972-AC82-D535304BAA00}">
      <dsp:nvSpPr>
        <dsp:cNvPr id="0" name=""/>
        <dsp:cNvSpPr/>
      </dsp:nvSpPr>
      <dsp:spPr>
        <a:xfrm>
          <a:off x="0" y="293946"/>
          <a:ext cx="5550355" cy="65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Disruption in external environment</a:t>
          </a:r>
        </a:p>
      </dsp:txBody>
      <dsp:txXfrm>
        <a:off x="31984" y="325930"/>
        <a:ext cx="5486387" cy="591232"/>
      </dsp:txXfrm>
    </dsp:sp>
    <dsp:sp modelId="{8486B4E9-2FB9-45C9-9245-F6699D61E7F0}">
      <dsp:nvSpPr>
        <dsp:cNvPr id="0" name=""/>
        <dsp:cNvSpPr/>
      </dsp:nvSpPr>
      <dsp:spPr>
        <a:xfrm>
          <a:off x="0" y="1029786"/>
          <a:ext cx="5550355" cy="6552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Increased Regulatory changes</a:t>
          </a:r>
        </a:p>
      </dsp:txBody>
      <dsp:txXfrm>
        <a:off x="31984" y="1061770"/>
        <a:ext cx="5486387" cy="591232"/>
      </dsp:txXfrm>
    </dsp:sp>
    <dsp:sp modelId="{3639A766-C381-4EC9-9B73-C4A03734D0A4}">
      <dsp:nvSpPr>
        <dsp:cNvPr id="0" name=""/>
        <dsp:cNvSpPr/>
      </dsp:nvSpPr>
      <dsp:spPr>
        <a:xfrm>
          <a:off x="0" y="1765626"/>
          <a:ext cx="5550355" cy="6552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Adoption of digital systems</a:t>
          </a:r>
        </a:p>
      </dsp:txBody>
      <dsp:txXfrm>
        <a:off x="31984" y="1797610"/>
        <a:ext cx="5486387" cy="591232"/>
      </dsp:txXfrm>
    </dsp:sp>
    <dsp:sp modelId="{F8150DAC-B771-45A2-B61C-2E6A7EDA9547}">
      <dsp:nvSpPr>
        <dsp:cNvPr id="0" name=""/>
        <dsp:cNvSpPr/>
      </dsp:nvSpPr>
      <dsp:spPr>
        <a:xfrm>
          <a:off x="0" y="2501466"/>
          <a:ext cx="5550355" cy="6552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Complexity of business</a:t>
          </a:r>
        </a:p>
      </dsp:txBody>
      <dsp:txXfrm>
        <a:off x="31984" y="2533450"/>
        <a:ext cx="5486387" cy="5912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A229B1-075A-40C0-AC93-9BBFB06E4E00}">
      <dsp:nvSpPr>
        <dsp:cNvPr id="0" name=""/>
        <dsp:cNvSpPr/>
      </dsp:nvSpPr>
      <dsp:spPr>
        <a:xfrm>
          <a:off x="0" y="0"/>
          <a:ext cx="49850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4D6878-907F-454B-8700-E4543E310023}">
      <dsp:nvSpPr>
        <dsp:cNvPr id="0" name=""/>
        <dsp:cNvSpPr/>
      </dsp:nvSpPr>
      <dsp:spPr>
        <a:xfrm>
          <a:off x="0" y="0"/>
          <a:ext cx="4985080" cy="938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kern="1200"/>
            <a:t>Watch Dog to </a:t>
          </a:r>
          <a:r>
            <a:rPr lang="en-US" sz="1900" b="1" kern="1200"/>
            <a:t>Change Agent/  Value creators</a:t>
          </a:r>
          <a:endParaRPr lang="en-US" sz="1900" kern="1200"/>
        </a:p>
      </dsp:txBody>
      <dsp:txXfrm>
        <a:off x="0" y="0"/>
        <a:ext cx="4985080" cy="938368"/>
      </dsp:txXfrm>
    </dsp:sp>
    <dsp:sp modelId="{D3D3918B-F39C-4A59-BEB9-1DB126CDF21A}">
      <dsp:nvSpPr>
        <dsp:cNvPr id="0" name=""/>
        <dsp:cNvSpPr/>
      </dsp:nvSpPr>
      <dsp:spPr>
        <a:xfrm>
          <a:off x="0" y="938368"/>
          <a:ext cx="49850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050818-2A59-4B0D-84D0-63DA2E75B4B5}">
      <dsp:nvSpPr>
        <dsp:cNvPr id="0" name=""/>
        <dsp:cNvSpPr/>
      </dsp:nvSpPr>
      <dsp:spPr>
        <a:xfrm>
          <a:off x="0" y="938368"/>
          <a:ext cx="4985080" cy="938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 dirty="0"/>
            <a:t>Compliance &amp; controls-based player to a </a:t>
          </a:r>
          <a:r>
            <a:rPr lang="en-IN" sz="1900" b="1" kern="1200" dirty="0"/>
            <a:t>Strategic partner</a:t>
          </a:r>
          <a:endParaRPr lang="en-US" sz="1900" b="1" kern="1200" dirty="0"/>
        </a:p>
      </dsp:txBody>
      <dsp:txXfrm>
        <a:off x="0" y="938368"/>
        <a:ext cx="4985080" cy="938368"/>
      </dsp:txXfrm>
    </dsp:sp>
    <dsp:sp modelId="{3488FA40-8CF3-483C-9A6B-AC3BC667DD10}">
      <dsp:nvSpPr>
        <dsp:cNvPr id="0" name=""/>
        <dsp:cNvSpPr/>
      </dsp:nvSpPr>
      <dsp:spPr>
        <a:xfrm>
          <a:off x="0" y="1876736"/>
          <a:ext cx="49850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0CFE0F-17B1-41D3-8C98-E9061B197B21}">
      <dsp:nvSpPr>
        <dsp:cNvPr id="0" name=""/>
        <dsp:cNvSpPr/>
      </dsp:nvSpPr>
      <dsp:spPr>
        <a:xfrm>
          <a:off x="0" y="1876736"/>
          <a:ext cx="4985080" cy="938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kern="1200"/>
            <a:t>Traditional Audit to </a:t>
          </a:r>
          <a:r>
            <a:rPr lang="en-IN" sz="1900" b="1" kern="1200"/>
            <a:t>Technology Based Audit</a:t>
          </a:r>
          <a:endParaRPr lang="en-US" sz="1900" b="1" kern="1200"/>
        </a:p>
      </dsp:txBody>
      <dsp:txXfrm>
        <a:off x="0" y="1876736"/>
        <a:ext cx="4985080" cy="938368"/>
      </dsp:txXfrm>
    </dsp:sp>
    <dsp:sp modelId="{4B317B2C-5CFD-4571-BB37-90A72F23F306}">
      <dsp:nvSpPr>
        <dsp:cNvPr id="0" name=""/>
        <dsp:cNvSpPr/>
      </dsp:nvSpPr>
      <dsp:spPr>
        <a:xfrm>
          <a:off x="0" y="2815104"/>
          <a:ext cx="498508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FFB808-5523-4681-9078-C3B1145F1D91}">
      <dsp:nvSpPr>
        <dsp:cNvPr id="0" name=""/>
        <dsp:cNvSpPr/>
      </dsp:nvSpPr>
      <dsp:spPr>
        <a:xfrm>
          <a:off x="0" y="2815104"/>
          <a:ext cx="4985080" cy="9383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900" b="1" kern="1200"/>
            <a:t>Akin to a Butterfly- </a:t>
          </a:r>
          <a:r>
            <a:rPr lang="en-IN" sz="1900" b="0" kern="1200"/>
            <a:t> One form fades to give rise to the new form</a:t>
          </a:r>
          <a:br>
            <a:rPr lang="en-IN" sz="1900" b="1" kern="1200"/>
          </a:br>
          <a:r>
            <a:rPr lang="en-IN" sz="1900" kern="1200"/>
            <a:t> </a:t>
          </a:r>
          <a:endParaRPr lang="en-US" sz="1900" kern="1200"/>
        </a:p>
      </dsp:txBody>
      <dsp:txXfrm>
        <a:off x="0" y="2815104"/>
        <a:ext cx="4985080" cy="9383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2840A9-114C-4302-9700-B8183EA65343}" type="datetimeFigureOut">
              <a:rPr lang="en-IN" smtClean="0"/>
              <a:t>17-05-2024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22DCC-AE73-4C71-A156-A4BE338466A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667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b6c1c3b07f_0_6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b6c1c3b07f_0_6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22DCC-AE73-4C71-A156-A4BE338466AA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1884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22DCC-AE73-4C71-A156-A4BE338466AA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7282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22DCC-AE73-4C71-A156-A4BE338466AA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047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22DCC-AE73-4C71-A156-A4BE338466AA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142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71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56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31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80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93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027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680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603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46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38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47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07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G5NjDQl4V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G5NjDQl4V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.jp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1481" y="143276"/>
            <a:ext cx="1660519" cy="1173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13" y="19929"/>
            <a:ext cx="12188389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789223" y="288879"/>
            <a:ext cx="10177131" cy="864096"/>
          </a:xfrm>
        </p:spPr>
        <p:txBody>
          <a:bodyPr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l"/>
            <a:r>
              <a:rPr lang="en-IN" sz="2800" b="1" dirty="0">
                <a:ln w="50800"/>
                <a:latin typeface="Georgia" panose="02040502050405020303" pitchFamily="18" charset="0"/>
              </a:rPr>
              <a:t>The Institute of Chartered Accountants of India</a:t>
            </a:r>
            <a:br>
              <a:rPr lang="en-IN" sz="3200" dirty="0">
                <a:ln w="50800"/>
                <a:latin typeface="Georgia" panose="02040502050405020303" pitchFamily="18" charset="0"/>
              </a:rPr>
            </a:br>
            <a:r>
              <a:rPr lang="en-IN" sz="1600" dirty="0">
                <a:ln w="50800"/>
                <a:latin typeface="Georgia" panose="02040502050405020303" pitchFamily="18" charset="0"/>
              </a:rPr>
              <a:t>(Set up by an Act of Parliament)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86" y="1316766"/>
            <a:ext cx="10896533" cy="615553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pPr algn="ctr" defTabSz="609630"/>
            <a:r>
              <a:rPr lang="en-IN" sz="3200" b="1" dirty="0">
                <a:solidFill>
                  <a:prstClr val="black"/>
                </a:solidFill>
                <a:latin typeface="Georgia" panose="02040502050405020303" pitchFamily="18" charset="0"/>
              </a:rPr>
              <a:t>Women Members Excellence Committee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4533" y="2156687"/>
            <a:ext cx="4608512" cy="369332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pPr algn="ctr" defTabSz="609630"/>
            <a:r>
              <a:rPr lang="en-IN" sz="1600" b="1" i="1" dirty="0">
                <a:solidFill>
                  <a:prstClr val="black"/>
                </a:solidFill>
                <a:latin typeface="Georgia" panose="02040502050405020303" pitchFamily="18" charset="0"/>
              </a:rPr>
              <a:t>Organises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1750" y="2679558"/>
            <a:ext cx="10808821" cy="533544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pPr algn="ctr" defTabSz="609630"/>
            <a:r>
              <a:rPr lang="en-IN" sz="2667" b="1" dirty="0">
                <a:solidFill>
                  <a:prstClr val="black"/>
                </a:solidFill>
                <a:latin typeface="Georgia" panose="02040502050405020303" pitchFamily="18" charset="0"/>
              </a:rPr>
              <a:t> </a:t>
            </a:r>
            <a:r>
              <a:rPr lang="hi-IN" sz="2667" b="1" dirty="0">
                <a:solidFill>
                  <a:prstClr val="black"/>
                </a:solidFill>
                <a:latin typeface="Calibri"/>
                <a:cs typeface="Mangal" panose="02040503050203030202" pitchFamily="18" charset="0"/>
              </a:rPr>
              <a:t>यशस्विनी - </a:t>
            </a:r>
            <a:r>
              <a:rPr lang="en-IN" sz="2667" b="1" dirty="0">
                <a:solidFill>
                  <a:prstClr val="black"/>
                </a:solidFill>
                <a:latin typeface="Calibri"/>
              </a:rPr>
              <a:t>An IDOL- Live Webinar</a:t>
            </a:r>
            <a:endParaRPr lang="en-IN" sz="2667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pic>
        <p:nvPicPr>
          <p:cNvPr id="13" name="Picture 12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5" b="18228"/>
          <a:stretch/>
        </p:blipFill>
        <p:spPr>
          <a:xfrm>
            <a:off x="3229381" y="3759677"/>
            <a:ext cx="2084832" cy="18775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001" y="3745022"/>
            <a:ext cx="2083200" cy="18092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2447595" y="5733257"/>
            <a:ext cx="3648405" cy="574644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pPr algn="ctr" defTabSz="609630"/>
            <a:r>
              <a:rPr lang="en-IN" sz="1467" b="1" dirty="0">
                <a:solidFill>
                  <a:prstClr val="black"/>
                </a:solidFill>
                <a:latin typeface="Georgia" panose="02040502050405020303" pitchFamily="18" charset="0"/>
              </a:rPr>
              <a:t>CA. </a:t>
            </a:r>
            <a:r>
              <a:rPr lang="en-IN" sz="1467" b="1" dirty="0" err="1">
                <a:solidFill>
                  <a:prstClr val="black"/>
                </a:solidFill>
                <a:latin typeface="Georgia" panose="02040502050405020303" pitchFamily="18" charset="0"/>
              </a:rPr>
              <a:t>Priti</a:t>
            </a:r>
            <a:r>
              <a:rPr lang="en-IN" sz="1467" b="1" dirty="0">
                <a:solidFill>
                  <a:prstClr val="black"/>
                </a:solidFill>
                <a:latin typeface="Georgia" panose="02040502050405020303" pitchFamily="18" charset="0"/>
              </a:rPr>
              <a:t> Paras </a:t>
            </a:r>
            <a:r>
              <a:rPr lang="en-IN" sz="1467" b="1" dirty="0" err="1">
                <a:solidFill>
                  <a:prstClr val="black"/>
                </a:solidFill>
                <a:latin typeface="Georgia" panose="02040502050405020303" pitchFamily="18" charset="0"/>
              </a:rPr>
              <a:t>Savla</a:t>
            </a:r>
            <a:endParaRPr lang="en-IN" sz="1467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algn="ctr" defTabSz="609630"/>
            <a:r>
              <a:rPr lang="en-IN" sz="1467" b="1" dirty="0">
                <a:solidFill>
                  <a:prstClr val="black"/>
                </a:solidFill>
                <a:latin typeface="Georgia" panose="02040502050405020303" pitchFamily="18" charset="0"/>
              </a:rPr>
              <a:t>Chairperson, WMEC, ICAI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43379" y="5733257"/>
            <a:ext cx="3562621" cy="574644"/>
          </a:xfrm>
          <a:prstGeom prst="rect">
            <a:avLst/>
          </a:prstGeom>
          <a:noFill/>
        </p:spPr>
        <p:txBody>
          <a:bodyPr wrap="square" lIns="121920" tIns="60960" rIns="121920" bIns="60960" rtlCol="0">
            <a:spAutoFit/>
          </a:bodyPr>
          <a:lstStyle/>
          <a:p>
            <a:pPr algn="ctr" defTabSz="609630"/>
            <a:r>
              <a:rPr lang="en-IN" sz="1467" b="1" dirty="0">
                <a:solidFill>
                  <a:prstClr val="black"/>
                </a:solidFill>
                <a:latin typeface="Georgia" panose="02040502050405020303" pitchFamily="18" charset="0"/>
              </a:rPr>
              <a:t>CA. </a:t>
            </a:r>
            <a:r>
              <a:rPr lang="en-IN" sz="1467" b="1" dirty="0" err="1">
                <a:solidFill>
                  <a:prstClr val="black"/>
                </a:solidFill>
                <a:latin typeface="Georgia" panose="02040502050405020303" pitchFamily="18" charset="0"/>
              </a:rPr>
              <a:t>Kemisha</a:t>
            </a:r>
            <a:r>
              <a:rPr lang="en-IN" sz="1467" b="1" dirty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en-IN" sz="1467" b="1" dirty="0" err="1">
                <a:solidFill>
                  <a:prstClr val="black"/>
                </a:solidFill>
                <a:latin typeface="Georgia" panose="02040502050405020303" pitchFamily="18" charset="0"/>
              </a:rPr>
              <a:t>Soni</a:t>
            </a:r>
            <a:endParaRPr lang="en-IN" sz="1467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algn="ctr" defTabSz="609630"/>
            <a:r>
              <a:rPr lang="en-IN" sz="1467" b="1" dirty="0">
                <a:solidFill>
                  <a:prstClr val="black"/>
                </a:solidFill>
                <a:latin typeface="Georgia" panose="02040502050405020303" pitchFamily="18" charset="0"/>
              </a:rPr>
              <a:t>Vice Chairperson, WMEC, ICAI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13" y="-297483"/>
            <a:ext cx="2036821" cy="2036821"/>
          </a:xfrm>
          <a:prstGeom prst="rect">
            <a:avLst/>
          </a:prstGeom>
        </p:spPr>
      </p:pic>
      <p:sp>
        <p:nvSpPr>
          <p:cNvPr id="5" name="AutoShape 2" descr="blob:https://icainet-my.sharepoint.com/1af7e673-2b63-40fe-8350-0b03d1958e7d"/>
          <p:cNvSpPr>
            <a:spLocks noChangeAspect="1" noChangeArrowheads="1"/>
          </p:cNvSpPr>
          <p:nvPr/>
        </p:nvSpPr>
        <p:spPr bwMode="auto">
          <a:xfrm>
            <a:off x="103717" y="-96309"/>
            <a:ext cx="203200" cy="20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pPr defTabSz="609630"/>
            <a:endParaRPr lang="en-IN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896" y="155706"/>
            <a:ext cx="1205686" cy="89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685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sz="2700"/>
              <a:t>Opportunities of Technology in Audit Function</a:t>
            </a:r>
            <a:br>
              <a:rPr lang="en-US" sz="2700"/>
            </a:br>
            <a:r>
              <a:rPr lang="en-IN" sz="2700" b="1" spc="40">
                <a:latin typeface="Arial" panose="020B0604020202020204" pitchFamily="34" charset="0"/>
                <a:ea typeface="Calibri" panose="020F0502020204030204" pitchFamily="34" charset="0"/>
              </a:rPr>
              <a:t>A</a:t>
            </a:r>
            <a:r>
              <a:rPr lang="en-IN" sz="2700" b="1" spc="4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udit </a:t>
            </a:r>
            <a:r>
              <a:rPr lang="en-IN" sz="2700" b="1" spc="40">
                <a:latin typeface="Arial" panose="020B0604020202020204" pitchFamily="34" charset="0"/>
                <a:ea typeface="Calibri" panose="020F0502020204030204" pitchFamily="34" charset="0"/>
              </a:rPr>
              <a:t>M</a:t>
            </a:r>
            <a:r>
              <a:rPr lang="en-IN" sz="2700" b="1" spc="4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anagement </a:t>
            </a:r>
            <a:r>
              <a:rPr lang="en-IN" sz="2700" b="1" spc="40"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en-IN" sz="2700" b="1" spc="4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ool</a:t>
            </a:r>
            <a:endParaRPr lang="en-IN" sz="27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144" y="2015734"/>
            <a:ext cx="6893219" cy="4037747"/>
          </a:xfrm>
        </p:spPr>
        <p:txBody>
          <a:bodyPr>
            <a:normAutofit/>
          </a:bodyPr>
          <a:lstStyle/>
          <a:p>
            <a:pPr marL="542925" indent="-357188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712788" algn="l"/>
              </a:tabLst>
            </a:pPr>
            <a:r>
              <a:rPr lang="en-IN" kern="100" spc="4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Creation of an audit plan</a:t>
            </a:r>
            <a:endParaRPr lang="en-IN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2925" lvl="1" indent="-357188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IN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Project Management – Create audit schedules, allocate resources, and establish timelines for conducting audits.</a:t>
            </a:r>
            <a:endParaRPr lang="en-IN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2925" lvl="1" indent="-357188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IN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Document Management- Repository of audit-related documents</a:t>
            </a:r>
            <a:endParaRPr lang="en-IN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2925" lvl="1" indent="-357188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en-IN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Reporting – Now with open AI like Chat GPT, and Google Bard, even audit reports can be written.  At least the English is taken care</a:t>
            </a:r>
            <a:endParaRPr lang="en-IN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2925" lvl="1" indent="-357188">
              <a:lnSpc>
                <a:spcPct val="100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IN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Track open issues and send periodic emails through system/applications </a:t>
            </a:r>
            <a:endParaRPr lang="en-IN" dirty="0"/>
          </a:p>
        </p:txBody>
      </p:sp>
      <p:pic>
        <p:nvPicPr>
          <p:cNvPr id="7" name="Graphic 6" descr="Meeting">
            <a:extLst>
              <a:ext uri="{FF2B5EF4-FFF2-40B4-BE49-F238E27FC236}">
                <a16:creationId xmlns:a16="http://schemas.microsoft.com/office/drawing/2014/main" id="{C63C682E-0D41-F734-2AAC-545BA042E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8756" y="2277991"/>
            <a:ext cx="2926098" cy="292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30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884796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latin typeface="+mn-lt"/>
              </a:rPr>
              <a:t>Opportunities of Technology in Audit Function</a:t>
            </a:r>
            <a:br>
              <a:rPr lang="en-US" sz="2800" dirty="0">
                <a:latin typeface="+mn-lt"/>
              </a:rPr>
            </a:br>
            <a:r>
              <a:rPr lang="en-IN" sz="2800" b="1" spc="40" dirty="0">
                <a:latin typeface="+mn-lt"/>
              </a:rPr>
              <a:t>Cyber Security </a:t>
            </a:r>
            <a:br>
              <a:rPr lang="en-IN" sz="2800" b="1" spc="40" dirty="0">
                <a:latin typeface="+mn-lt"/>
              </a:rPr>
            </a:br>
            <a:br>
              <a:rPr lang="en-IN" sz="1500" kern="100" spc="4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N" sz="1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0872" y="2012810"/>
            <a:ext cx="5750857" cy="390754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IN" sz="2100" dirty="0">
                <a:ea typeface="Calibri" panose="020F0502020204030204" pitchFamily="34" charset="0"/>
              </a:rPr>
              <a:t>S</a:t>
            </a:r>
            <a:r>
              <a:rPr lang="en-IN" sz="2100" dirty="0">
                <a:effectLst/>
                <a:ea typeface="Calibri" panose="020F0502020204030204" pitchFamily="34" charset="0"/>
              </a:rPr>
              <a:t>ecurity </a:t>
            </a:r>
            <a:r>
              <a:rPr lang="en-IN" sz="2100" dirty="0">
                <a:ea typeface="Calibri" panose="020F0502020204030204" pitchFamily="34" charset="0"/>
              </a:rPr>
              <a:t>O</a:t>
            </a:r>
            <a:r>
              <a:rPr lang="en-IN" sz="2100" dirty="0">
                <a:effectLst/>
                <a:ea typeface="Calibri" panose="020F0502020204030204" pitchFamily="34" charset="0"/>
              </a:rPr>
              <a:t>perations </a:t>
            </a:r>
            <a:r>
              <a:rPr lang="en-IN" sz="2100" dirty="0" err="1">
                <a:ea typeface="Calibri" panose="020F0502020204030204" pitchFamily="34" charset="0"/>
              </a:rPr>
              <a:t>C</a:t>
            </a:r>
            <a:r>
              <a:rPr lang="en-IN" sz="2100" dirty="0" err="1">
                <a:effectLst/>
                <a:ea typeface="Calibri" panose="020F0502020204030204" pitchFamily="34" charset="0"/>
              </a:rPr>
              <a:t>enter</a:t>
            </a:r>
            <a:r>
              <a:rPr lang="en-IN" sz="2100" dirty="0">
                <a:effectLst/>
                <a:ea typeface="Calibri" panose="020F0502020204030204" pitchFamily="34" charset="0"/>
              </a:rPr>
              <a:t> – SOC</a:t>
            </a:r>
          </a:p>
          <a:p>
            <a:pPr>
              <a:lnSpc>
                <a:spcPct val="110000"/>
              </a:lnSpc>
            </a:pPr>
            <a:r>
              <a:rPr lang="en-IN" sz="2100" dirty="0">
                <a:effectLst/>
                <a:ea typeface="Calibri" panose="020F0502020204030204" pitchFamily="34" charset="0"/>
              </a:rPr>
              <a:t>Data loss prevention software</a:t>
            </a:r>
            <a:r>
              <a:rPr lang="en-IN" sz="2100" dirty="0">
                <a:ea typeface="Calibri" panose="020F0502020204030204" pitchFamily="34" charset="0"/>
              </a:rPr>
              <a:t> – DLP</a:t>
            </a:r>
          </a:p>
          <a:p>
            <a:pPr>
              <a:lnSpc>
                <a:spcPct val="110000"/>
              </a:lnSpc>
            </a:pPr>
            <a:r>
              <a:rPr lang="en-IN" sz="2100" dirty="0">
                <a:effectLst/>
                <a:ea typeface="Calibri" panose="020F0502020204030204" pitchFamily="34" charset="0"/>
              </a:rPr>
              <a:t>Vulnerability Assessment and Penetration Testing (VAPT)</a:t>
            </a:r>
          </a:p>
          <a:p>
            <a:pPr>
              <a:lnSpc>
                <a:spcPct val="110000"/>
              </a:lnSpc>
            </a:pPr>
            <a:r>
              <a:rPr lang="en-IN" sz="2100" dirty="0">
                <a:effectLst/>
                <a:ea typeface="Calibri" panose="020F0502020204030204" pitchFamily="34" charset="0"/>
              </a:rPr>
              <a:t>Identity and Access Management (IDAM) Solution</a:t>
            </a:r>
            <a:endParaRPr lang="en-IN" sz="2100" dirty="0"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IN" sz="2100" kern="100" dirty="0">
                <a:effectLst/>
                <a:ea typeface="Calibri" panose="020F0502020204030204" pitchFamily="34" charset="0"/>
                <a:cs typeface="Symbol" panose="05050102010706020507" pitchFamily="18" charset="2"/>
              </a:rPr>
              <a:t>Mobile Device management</a:t>
            </a:r>
          </a:p>
          <a:p>
            <a:pPr>
              <a:lnSpc>
                <a:spcPct val="110000"/>
              </a:lnSpc>
            </a:pPr>
            <a:r>
              <a:rPr lang="en-IN" sz="2100" kern="100" dirty="0">
                <a:effectLst/>
                <a:ea typeface="Calibri" panose="020F0502020204030204" pitchFamily="34" charset="0"/>
                <a:cs typeface="Symbol" panose="05050102010706020507" pitchFamily="18" charset="2"/>
              </a:rPr>
              <a:t>Encryption Tools</a:t>
            </a:r>
          </a:p>
          <a:p>
            <a:pPr>
              <a:lnSpc>
                <a:spcPct val="110000"/>
              </a:lnSpc>
            </a:pPr>
            <a:r>
              <a:rPr lang="en-IN" sz="2100" kern="100" dirty="0">
                <a:ea typeface="Calibri" panose="020F0502020204030204" pitchFamily="34" charset="0"/>
                <a:cs typeface="Symbol" panose="05050102010706020507" pitchFamily="18" charset="2"/>
              </a:rPr>
              <a:t>Antivirus Software</a:t>
            </a:r>
          </a:p>
          <a:p>
            <a:pPr>
              <a:lnSpc>
                <a:spcPct val="110000"/>
              </a:lnSpc>
            </a:pPr>
            <a:r>
              <a:rPr lang="en-IN" sz="2100" kern="100" dirty="0">
                <a:effectLst/>
                <a:ea typeface="Calibri" panose="020F0502020204030204" pitchFamily="34" charset="0"/>
                <a:cs typeface="Symbol" panose="05050102010706020507" pitchFamily="18" charset="2"/>
              </a:rPr>
              <a:t>Firewall Tools</a:t>
            </a:r>
          </a:p>
          <a:p>
            <a:pPr marL="0" lv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en-IN" sz="2200" b="1" kern="100" dirty="0">
                <a:ea typeface="Calibri" panose="020F0502020204030204" pitchFamily="34" charset="0"/>
                <a:cs typeface="Symbol" panose="05050102010706020507" pitchFamily="18" charset="2"/>
              </a:rPr>
              <a:t>Ransomware Attacks</a:t>
            </a:r>
            <a:endParaRPr lang="en-IN" sz="2200" b="1" kern="100" dirty="0">
              <a:effectLst/>
              <a:ea typeface="Calibri" panose="020F0502020204030204" pitchFamily="34" charset="0"/>
              <a:cs typeface="Symbol" panose="05050102010706020507" pitchFamily="18" charset="2"/>
            </a:endParaRPr>
          </a:p>
          <a:p>
            <a:pPr marL="0" indent="0">
              <a:lnSpc>
                <a:spcPct val="110000"/>
              </a:lnSpc>
              <a:buNone/>
            </a:pPr>
            <a:endParaRPr lang="en-IN" sz="1400" dirty="0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endParaRPr lang="en-IN" sz="1400" dirty="0"/>
          </a:p>
        </p:txBody>
      </p:sp>
      <p:grpSp>
        <p:nvGrpSpPr>
          <p:cNvPr id="4103" name="Group 4102">
            <a:extLst>
              <a:ext uri="{FF2B5EF4-FFF2-40B4-BE49-F238E27FC236}">
                <a16:creationId xmlns:a16="http://schemas.microsoft.com/office/drawing/2014/main" id="{FEB7DF70-0A31-4A61-9C8B-3333776A1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390413" y="2012810"/>
            <a:ext cx="3668069" cy="3453535"/>
            <a:chOff x="7807230" y="2012810"/>
            <a:chExt cx="3251252" cy="3459865"/>
          </a:xfrm>
        </p:grpSpPr>
        <p:sp>
          <p:nvSpPr>
            <p:cNvPr id="4104" name="Rectangle 4103">
              <a:extLst>
                <a:ext uri="{FF2B5EF4-FFF2-40B4-BE49-F238E27FC236}">
                  <a16:creationId xmlns:a16="http://schemas.microsoft.com/office/drawing/2014/main" id="{47926867-8D58-4875-8B76-E87E5BE82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5" name="Rectangle 4104">
              <a:extLst>
                <a:ext uri="{FF2B5EF4-FFF2-40B4-BE49-F238E27FC236}">
                  <a16:creationId xmlns:a16="http://schemas.microsoft.com/office/drawing/2014/main" id="{A9F6663C-0F32-4FB9-B549-C2757F49F9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098" name="Picture 2" descr="Cybersecurity and Data Privacy | AmTrust Insurance">
            <a:extLst>
              <a:ext uri="{FF2B5EF4-FFF2-40B4-BE49-F238E27FC236}">
                <a16:creationId xmlns:a16="http://schemas.microsoft.com/office/drawing/2014/main" id="{719BEA97-4E7A-D665-5FA0-409CD48974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2" r="14319" b="1"/>
          <a:stretch/>
        </p:blipFill>
        <p:spPr bwMode="auto">
          <a:xfrm>
            <a:off x="7554139" y="2174242"/>
            <a:ext cx="3336989" cy="31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775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782478" cy="879138"/>
          </a:xfrm>
        </p:spPr>
        <p:txBody>
          <a:bodyPr>
            <a:normAutofit fontScale="90000"/>
          </a:bodyPr>
          <a:lstStyle/>
          <a:p>
            <a:r>
              <a:rPr lang="en-US" dirty="0"/>
              <a:t>Opportunities of Technology in Audit Function</a:t>
            </a:r>
            <a:br>
              <a:rPr lang="en-US" dirty="0"/>
            </a:br>
            <a:r>
              <a:rPr lang="en-IN" b="1" spc="40" dirty="0">
                <a:solidFill>
                  <a:srgbClr val="000000"/>
                </a:solidFill>
                <a:latin typeface="Arial" panose="020B0604020202020204" pitchFamily="34" charset="0"/>
              </a:rPr>
              <a:t>AI &amp; 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9" y="2015732"/>
            <a:ext cx="10074466" cy="3876021"/>
          </a:xfrm>
        </p:spPr>
        <p:txBody>
          <a:bodyPr>
            <a:normAutofit/>
          </a:bodyPr>
          <a:lstStyle/>
          <a:p>
            <a:r>
              <a:rPr lang="en-IN" sz="1800" dirty="0">
                <a:ea typeface="Calibri" panose="020F0502020204030204" pitchFamily="34" charset="0"/>
              </a:rPr>
              <a:t>These Technologies</a:t>
            </a:r>
            <a:r>
              <a:rPr lang="en-IN" sz="1800" dirty="0">
                <a:effectLst/>
                <a:ea typeface="Times New Roman" panose="02020603050405020304" pitchFamily="18" charset="0"/>
              </a:rPr>
              <a:t> help banks and financial institutions to </a:t>
            </a:r>
            <a:r>
              <a:rPr lang="en-IN" sz="1800" dirty="0" err="1">
                <a:effectLst/>
                <a:ea typeface="Times New Roman" panose="02020603050405020304" pitchFamily="18" charset="0"/>
              </a:rPr>
              <a:t>analyze</a:t>
            </a:r>
            <a:r>
              <a:rPr lang="en-IN" sz="1800" dirty="0">
                <a:effectLst/>
                <a:ea typeface="Times New Roman" panose="02020603050405020304" pitchFamily="18" charset="0"/>
              </a:rPr>
              <a:t> large amounts of customer data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N" dirty="0">
                <a:effectLst/>
                <a:ea typeface="Times New Roman" panose="02020603050405020304" pitchFamily="18" charset="0"/>
              </a:rPr>
              <a:t>Anomalies or aberration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N" dirty="0">
                <a:ea typeface="Times New Roman" panose="02020603050405020304" pitchFamily="18" charset="0"/>
              </a:rPr>
              <a:t>Fraudulent activities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IN" dirty="0">
                <a:effectLst/>
                <a:ea typeface="Times New Roman" panose="02020603050405020304" pitchFamily="18" charset="0"/>
              </a:rPr>
              <a:t>Personalised services</a:t>
            </a:r>
          </a:p>
          <a:p>
            <a:pPr marL="363538" lvl="1" indent="-363538">
              <a:buFont typeface="Wingdings" panose="05000000000000000000" pitchFamily="2" charset="2"/>
              <a:buChar char="§"/>
            </a:pPr>
            <a:r>
              <a:rPr lang="en-IN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Biometric Verification: Facial recognition and fingerprint scanning help customer identity. </a:t>
            </a:r>
            <a:r>
              <a:rPr lang="en-IN" kern="1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E.g</a:t>
            </a:r>
            <a:r>
              <a:rPr lang="en-IN" kern="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Aadhar</a:t>
            </a:r>
          </a:p>
          <a:p>
            <a:pPr marL="363538" lvl="1" indent="-363538">
              <a:buFont typeface="Wingdings" panose="05000000000000000000" pitchFamily="2" charset="2"/>
              <a:buChar char="§"/>
            </a:pPr>
            <a:r>
              <a:rPr lang="en-IN" dirty="0">
                <a:effectLst/>
                <a:ea typeface="Times New Roman" panose="02020603050405020304" pitchFamily="18" charset="0"/>
              </a:rPr>
              <a:t>API Integration: </a:t>
            </a:r>
          </a:p>
          <a:p>
            <a:pPr lvl="1">
              <a:lnSpc>
                <a:spcPct val="10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Log in using Facebook/Twitter/Google Functionality</a:t>
            </a:r>
          </a:p>
          <a:p>
            <a:pPr lvl="1">
              <a:lnSpc>
                <a:spcPct val="107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Aggregation of data by </a:t>
            </a:r>
            <a:r>
              <a:rPr lang="en-IN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Cleartrip</a:t>
            </a: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Zomato, etc.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Payment with a Credit card, </a:t>
            </a:r>
            <a:r>
              <a:rPr lang="en-IN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PayTM</a:t>
            </a:r>
            <a:endParaRPr lang="en-IN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>
              <a:highlight>
                <a:srgbClr val="FFFF00"/>
              </a:highlight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18533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688405"/>
            <a:ext cx="9782478" cy="879138"/>
          </a:xfrm>
        </p:spPr>
        <p:txBody>
          <a:bodyPr>
            <a:normAutofit/>
          </a:bodyPr>
          <a:lstStyle/>
          <a:p>
            <a:r>
              <a:rPr lang="en-US" dirty="0"/>
              <a:t>Use of AI in IA – Chat GPT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864" y="1798760"/>
            <a:ext cx="11161335" cy="415386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en-IN" sz="1600" b="1" kern="0" dirty="0"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Give </a:t>
            </a:r>
            <a:r>
              <a:rPr lang="en-IN" sz="1600" b="1" kern="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important checkpoints in the audit of the redemption process of mutual fund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Review the mutual fund's </a:t>
            </a:r>
            <a:r>
              <a:rPr lang="en-IN" sz="1700" kern="0" dirty="0">
                <a:effectLst/>
                <a:highlight>
                  <a:srgbClr val="FFFF00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redemption policies and procedures to ensure they comply with regulatory requirements.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Assess the adequacy of internal controls in place to mitigate the risk of errors or fraud in the redemption process.</a:t>
            </a:r>
            <a:endParaRPr lang="en-IN" sz="17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Verify that redemptions are </a:t>
            </a:r>
            <a:r>
              <a:rPr lang="en-IN" sz="1700" kern="0" dirty="0">
                <a:effectLst/>
                <a:highlight>
                  <a:srgbClr val="FFFF00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authorized by the appropriate parties, such as the investor or their authorized representative.</a:t>
            </a:r>
            <a:endParaRPr lang="en-IN" sz="1700" kern="100" dirty="0">
              <a:effectLst/>
              <a:highlight>
                <a:srgbClr val="FFFF00"/>
              </a:highlight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kern="0" dirty="0">
                <a:effectLst/>
                <a:latin typeface="+mj-lt"/>
                <a:ea typeface="Times New Roman" panose="02020603050405020304" pitchFamily="18" charset="0"/>
              </a:rPr>
              <a:t>Check for proper documentation, including redemption requests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b="1" kern="0" dirty="0">
                <a:effectLst/>
                <a:highlight>
                  <a:srgbClr val="FFFF00"/>
                </a:highlight>
                <a:latin typeface="+mj-lt"/>
                <a:ea typeface="Times New Roman" panose="02020603050405020304" pitchFamily="18" charset="0"/>
              </a:rPr>
              <a:t>Validate the accuracy of redemption calculations, including NAV</a:t>
            </a:r>
            <a:endParaRPr lang="en-IN" sz="1700" b="1" dirty="0">
              <a:effectLst/>
              <a:highlight>
                <a:srgbClr val="FFFF00"/>
              </a:highlight>
              <a:latin typeface="+mj-lt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Confirm compliance with AML and KYC regulations by reviewing investor identification and verification procedures.</a:t>
            </a:r>
            <a:endParaRPr lang="en-IN" sz="17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7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Review of Exceptions and Unusual Transactions</a:t>
            </a:r>
            <a:r>
              <a:rPr lang="en-IN" sz="1600" kern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N" sz="16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en-IN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500"/>
              </a:spcAft>
            </a:pPr>
            <a:endParaRPr lang="en-IN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600" dirty="0">
              <a:highlight>
                <a:srgbClr val="FFFF00"/>
              </a:highlight>
            </a:endParaRPr>
          </a:p>
          <a:p>
            <a:endParaRPr lang="en-IN" sz="1600" dirty="0"/>
          </a:p>
        </p:txBody>
      </p:sp>
      <p:pic>
        <p:nvPicPr>
          <p:cNvPr id="1026" name="Picture 2" descr="ChatGPT Has Accelerated the Flywheel">
            <a:extLst>
              <a:ext uri="{FF2B5EF4-FFF2-40B4-BE49-F238E27FC236}">
                <a16:creationId xmlns:a16="http://schemas.microsoft.com/office/drawing/2014/main" id="{9AEADE07-E86F-6F66-41AD-5CEA80995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629" y="621709"/>
            <a:ext cx="1582058" cy="96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904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782478" cy="879138"/>
          </a:xfrm>
        </p:spPr>
        <p:txBody>
          <a:bodyPr>
            <a:normAutofit/>
          </a:bodyPr>
          <a:lstStyle/>
          <a:p>
            <a:r>
              <a:rPr lang="en-US" dirty="0"/>
              <a:t>Use of AI in IA – Chat GPT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167" y="1866469"/>
            <a:ext cx="10925666" cy="427980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en-IN" sz="18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Give </a:t>
            </a:r>
            <a:r>
              <a:rPr lang="en-IN" sz="18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important checkpoints in the audit of the purchase of fixed assets in a company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</a:rPr>
              <a:t>Verify that the </a:t>
            </a:r>
            <a:r>
              <a:rPr lang="en-IN" sz="1600" kern="0" dirty="0"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purchase of fixed assets is authorized by appropriate individuals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Verify that all fixed asset purchases are accurately recorded in the accounting system.</a:t>
            </a:r>
            <a:endParaRPr lang="en-IN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Review </a:t>
            </a:r>
            <a:r>
              <a:rPr lang="en-IN" sz="1600" kern="0" dirty="0"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purchase orders with invoices, and contracts to ensure completeness and accuracy of recorded amounts.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Ensure that fixed assets are correctly classified </a:t>
            </a:r>
            <a:r>
              <a:rPr lang="en-IN" sz="1600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as per </a:t>
            </a:r>
            <a:r>
              <a:rPr lang="en-IN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accounting standards (property, plant &amp; equipment categories)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</a:rPr>
              <a:t>Assess whether the valuation of fixed assets is reasonable and in accordance with accounting principles (e.g., historical cost, fair value)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Physical Inspection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Verify that the company has legal ownership rights to the purchased fixed assets.</a:t>
            </a:r>
            <a:endParaRPr lang="en-IN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</a:rPr>
              <a:t>Ensure compliance with the company's capitalization policy 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</a:rPr>
              <a:t>Assess the appropriateness and accuracy of the </a:t>
            </a:r>
            <a:r>
              <a:rPr lang="en-IN" sz="1600" kern="0" dirty="0"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depreciation and amortization </a:t>
            </a:r>
            <a:endParaRPr lang="en-IN" sz="1600" kern="0" dirty="0">
              <a:highlight>
                <a:srgbClr val="FFFF00"/>
              </a:highlight>
              <a:ea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Evaluate the effectiveness of internal controls over the purchase of fixed assets, including segregation of duties, approval processes, and documentation requirements</a:t>
            </a:r>
          </a:p>
          <a:p>
            <a:pPr lvl="1">
              <a:spcBef>
                <a:spcPts val="0"/>
              </a:spcBef>
              <a:buSzPts val="1000"/>
              <a:buFont typeface="Wingdings" panose="05000000000000000000" pitchFamily="2" charset="2"/>
              <a:buChar char="Ø"/>
              <a:tabLst>
                <a:tab pos="914400" algn="l"/>
              </a:tabLst>
            </a:pPr>
            <a:r>
              <a:rPr lang="en-IN" sz="1600" kern="0" dirty="0">
                <a:effectLst/>
                <a:ea typeface="Times New Roman" panose="02020603050405020304" pitchFamily="18" charset="0"/>
              </a:rPr>
              <a:t>Examine contracts or agreements related to fixed asset purchases. Assess for related party transactions</a:t>
            </a:r>
            <a:endParaRPr lang="en-IN" sz="1600" dirty="0"/>
          </a:p>
        </p:txBody>
      </p:sp>
      <p:pic>
        <p:nvPicPr>
          <p:cNvPr id="4" name="Picture 2" descr="ChatGPT Has Accelerated the Flywheel">
            <a:extLst>
              <a:ext uri="{FF2B5EF4-FFF2-40B4-BE49-F238E27FC236}">
                <a16:creationId xmlns:a16="http://schemas.microsoft.com/office/drawing/2014/main" id="{22A04EDD-AEB5-7C4C-0DD0-158B12F5A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629" y="621709"/>
            <a:ext cx="1582058" cy="96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441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5" name="Rectangle 1054">
            <a:extLst>
              <a:ext uri="{FF2B5EF4-FFF2-40B4-BE49-F238E27FC236}">
                <a16:creationId xmlns:a16="http://schemas.microsoft.com/office/drawing/2014/main" id="{24BE214B-2C92-47AF-8D90-698211103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57" name="Straight Connector 1056">
            <a:extLst>
              <a:ext uri="{FF2B5EF4-FFF2-40B4-BE49-F238E27FC236}">
                <a16:creationId xmlns:a16="http://schemas.microsoft.com/office/drawing/2014/main" id="{186D07CD-E0E5-42ED-BA28-6CB6ADC3B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7" y="1847088"/>
            <a:ext cx="554803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5550355" cy="1049235"/>
          </a:xfrm>
        </p:spPr>
        <p:txBody>
          <a:bodyPr>
            <a:noAutofit/>
          </a:bodyPr>
          <a:lstStyle/>
          <a:p>
            <a:r>
              <a:rPr lang="en-US" sz="2400" dirty="0"/>
              <a:t>Opportunities of Technology in Audit Function</a:t>
            </a:r>
            <a:br>
              <a:rPr lang="en-US" sz="2400" dirty="0"/>
            </a:br>
            <a:endParaRPr lang="en-IN" sz="2400" dirty="0"/>
          </a:p>
        </p:txBody>
      </p:sp>
      <p:sp>
        <p:nvSpPr>
          <p:cNvPr id="1059" name="Rectangle 1058">
            <a:extLst>
              <a:ext uri="{FF2B5EF4-FFF2-40B4-BE49-F238E27FC236}">
                <a16:creationId xmlns:a16="http://schemas.microsoft.com/office/drawing/2014/main" id="{369A020F-4984-4DD0-898A-B60A4882B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2015732"/>
            <a:ext cx="5550355" cy="3450613"/>
          </a:xfrm>
        </p:spPr>
        <p:txBody>
          <a:bodyPr>
            <a:normAutofit/>
          </a:bodyPr>
          <a:lstStyle/>
          <a:p>
            <a:pPr marL="0" indent="0">
              <a:spcAft>
                <a:spcPts val="500"/>
              </a:spcAft>
              <a:buNone/>
            </a:pPr>
            <a:r>
              <a:rPr lang="en-US" sz="4400" dirty="0"/>
              <a:t>Perturbed? </a:t>
            </a:r>
          </a:p>
          <a:p>
            <a:pPr marL="0" indent="0">
              <a:spcAft>
                <a:spcPts val="500"/>
              </a:spcAft>
              <a:buNone/>
            </a:pPr>
            <a:endParaRPr lang="en-IN" dirty="0"/>
          </a:p>
        </p:txBody>
      </p:sp>
      <p:grpSp>
        <p:nvGrpSpPr>
          <p:cNvPr id="1061" name="Group 1060">
            <a:extLst>
              <a:ext uri="{FF2B5EF4-FFF2-40B4-BE49-F238E27FC236}">
                <a16:creationId xmlns:a16="http://schemas.microsoft.com/office/drawing/2014/main" id="{A3761B47-AE33-47C9-9636-19D4B313F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77388" y="482171"/>
            <a:ext cx="4074533" cy="5149101"/>
            <a:chOff x="7477388" y="482171"/>
            <a:chExt cx="4074533" cy="5149101"/>
          </a:xfrm>
        </p:grpSpPr>
        <p:sp>
          <p:nvSpPr>
            <p:cNvPr id="1062" name="Rectangle 1061">
              <a:extLst>
                <a:ext uri="{FF2B5EF4-FFF2-40B4-BE49-F238E27FC236}">
                  <a16:creationId xmlns:a16="http://schemas.microsoft.com/office/drawing/2014/main" id="{9E204B78-8026-4E1E-9C59-5F523ECDD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77388" y="482171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3" name="Rectangle 1062">
              <a:extLst>
                <a:ext uri="{FF2B5EF4-FFF2-40B4-BE49-F238E27FC236}">
                  <a16:creationId xmlns:a16="http://schemas.microsoft.com/office/drawing/2014/main" id="{DDDEB6F1-F54D-4345-B8DF-72D72C71EC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90447" y="812507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65" name="Rectangle 1064">
            <a:extLst>
              <a:ext uri="{FF2B5EF4-FFF2-40B4-BE49-F238E27FC236}">
                <a16:creationId xmlns:a16="http://schemas.microsoft.com/office/drawing/2014/main" id="{4380F474-D468-4F2F-8BE9-F343F8D1A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51624" y="977965"/>
            <a:ext cx="3119444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Man Thinking Images - Free Download on Freepik">
            <a:extLst>
              <a:ext uri="{FF2B5EF4-FFF2-40B4-BE49-F238E27FC236}">
                <a16:creationId xmlns:a16="http://schemas.microsoft.com/office/drawing/2014/main" id="{D1F0C08D-1BE3-1780-E4AD-2E08DED149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6" r="11894"/>
          <a:stretch/>
        </p:blipFill>
        <p:spPr bwMode="auto">
          <a:xfrm>
            <a:off x="8116373" y="1116345"/>
            <a:ext cx="2799103" cy="386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Picture 1066">
            <a:extLst>
              <a:ext uri="{FF2B5EF4-FFF2-40B4-BE49-F238E27FC236}">
                <a16:creationId xmlns:a16="http://schemas.microsoft.com/office/drawing/2014/main" id="{D757EBBD-8611-41C1-8124-C151D0957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069" name="Straight Connector 1068">
            <a:extLst>
              <a:ext uri="{FF2B5EF4-FFF2-40B4-BE49-F238E27FC236}">
                <a16:creationId xmlns:a16="http://schemas.microsoft.com/office/drawing/2014/main" id="{E40D0D8B-2D5E-48A4-BBD5-8CB09A86A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735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8746"/>
            <a:ext cx="9603275" cy="900294"/>
          </a:xfrm>
        </p:spPr>
        <p:txBody>
          <a:bodyPr>
            <a:normAutofit/>
          </a:bodyPr>
          <a:lstStyle/>
          <a:p>
            <a:r>
              <a:rPr lang="en-US" dirty="0"/>
              <a:t>Video clip 2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2600" dirty="0">
                <a:effectLst/>
                <a:ea typeface="Calibri" panose="020F0502020204030204" pitchFamily="34" charset="0"/>
              </a:rPr>
              <a:t>Interview of </a:t>
            </a:r>
            <a:r>
              <a:rPr lang="en-IN" sz="2600" b="1" dirty="0">
                <a:effectLst/>
                <a:ea typeface="Calibri" panose="020F0502020204030204" pitchFamily="34" charset="0"/>
              </a:rPr>
              <a:t>Lisa Lee of Google </a:t>
            </a:r>
            <a:r>
              <a:rPr lang="en-IN" sz="2600" dirty="0">
                <a:effectLst/>
                <a:ea typeface="Calibri" panose="020F0502020204030204" pitchFamily="34" charset="0"/>
              </a:rPr>
              <a:t>by </a:t>
            </a:r>
          </a:p>
          <a:p>
            <a:pPr marL="0" indent="0">
              <a:buNone/>
            </a:pPr>
            <a:r>
              <a:rPr lang="en-IN" sz="2600" b="0" i="0" dirty="0">
                <a:solidFill>
                  <a:srgbClr val="0F0F0F"/>
                </a:solidFill>
                <a:effectLst/>
              </a:rPr>
              <a:t>Richard Chambers</a:t>
            </a:r>
            <a:r>
              <a:rPr lang="en-IN" sz="2600" b="0" i="0" dirty="0">
                <a:solidFill>
                  <a:srgbClr val="0F0F0F"/>
                </a:solidFill>
              </a:rPr>
              <a:t> – Senior Internal Auditor – Audit Board </a:t>
            </a:r>
            <a:r>
              <a:rPr lang="en-IN" sz="2600" dirty="0">
                <a:effectLst/>
                <a:ea typeface="Calibri" panose="020F0502020204030204" pitchFamily="34" charset="0"/>
              </a:rPr>
              <a:t>Author of books relevant to us like Agents of Change, Speed of Risk</a:t>
            </a:r>
          </a:p>
          <a:p>
            <a:pPr marL="0" indent="0">
              <a:buNone/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N" sz="1800" u="sng" kern="100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38857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videoplayback (1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68D7E886-24FC-4C36-BD39-C9DC649A390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29957"/>
          </a:xfrm>
        </p:spPr>
      </p:pic>
    </p:spTree>
    <p:extLst>
      <p:ext uri="{BB962C8B-B14F-4D97-AF65-F5344CB8AC3E}">
        <p14:creationId xmlns:p14="http://schemas.microsoft.com/office/powerpoint/2010/main" val="887470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FB376A39-154E-4672-B6EA-EA77F28CF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7F330F7-B3EC-45B3-A3B9-8B43F6EE2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458" y="964769"/>
            <a:ext cx="5525305" cy="4148534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5400" dirty="0"/>
              <a:t>Embrace Technology</a:t>
            </a:r>
            <a:br>
              <a:rPr lang="en-US" sz="5400" dirty="0"/>
            </a:br>
            <a:br>
              <a:rPr lang="en-US" sz="5400" dirty="0"/>
            </a:br>
            <a:r>
              <a:rPr lang="en-US" sz="5400" dirty="0">
                <a:latin typeface="Baguet Script" panose="00000500000000000000" pitchFamily="2" charset="0"/>
              </a:rPr>
              <a:t>Thank you!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B59C93E-408B-4A18-8823-245025D18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9" y="482171"/>
            <a:ext cx="4074533" cy="5149101"/>
            <a:chOff x="632239" y="482171"/>
            <a:chExt cx="4074533" cy="5149101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BD194DF9-E912-48FF-90D3-E9D8E64545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239" y="482171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99F5B9F-C71E-4714-9F21-74DCC4D34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45298" y="812507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B16E59B7-2693-428B-87AD-D8A76E7252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20" y="977099"/>
            <a:ext cx="3116213" cy="4136205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Graphic 5" descr="Accept">
            <a:extLst>
              <a:ext uri="{FF2B5EF4-FFF2-40B4-BE49-F238E27FC236}">
                <a16:creationId xmlns:a16="http://schemas.microsoft.com/office/drawing/2014/main" id="{AC7A0D54-9E3D-F87E-1CB4-FB86E30B5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71223" y="1649879"/>
            <a:ext cx="2799103" cy="2799103"/>
          </a:xfrm>
          <a:prstGeom prst="rect">
            <a:avLst/>
          </a:prstGeom>
        </p:spPr>
      </p:pic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89CA9A2-D0CB-48A6-B2ED-03C3EB3AD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93459" y="3526496"/>
            <a:ext cx="55361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1" name="Picture 50">
            <a:extLst>
              <a:ext uri="{FF2B5EF4-FFF2-40B4-BE49-F238E27FC236}">
                <a16:creationId xmlns:a16="http://schemas.microsoft.com/office/drawing/2014/main" id="{8E11A2E1-5E39-4080-93B8-4811FE13D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A8467B7-9FAF-47EC-A36A-76A9020A5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955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0" name="Rectangle 1049">
            <a:extLst>
              <a:ext uri="{FF2B5EF4-FFF2-40B4-BE49-F238E27FC236}">
                <a16:creationId xmlns:a16="http://schemas.microsoft.com/office/drawing/2014/main" id="{8BC298DB-2D5C-40A1-9A78-6B4A1219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2" name="Rectangle 1051">
            <a:extLst>
              <a:ext uri="{FF2B5EF4-FFF2-40B4-BE49-F238E27FC236}">
                <a16:creationId xmlns:a16="http://schemas.microsoft.com/office/drawing/2014/main" id="{35C2355B-7CE9-4192-9142-A41CA0A0C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3F57DB-A792-4126-EACA-24769EC6E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75702" y="418949"/>
            <a:ext cx="5506567" cy="2922734"/>
          </a:xfrm>
        </p:spPr>
        <p:txBody>
          <a:bodyPr>
            <a:normAutofit/>
          </a:bodyPr>
          <a:lstStyle/>
          <a:p>
            <a:pPr algn="ctr"/>
            <a:r>
              <a:rPr lang="en-US" sz="3700" dirty="0"/>
              <a:t>Using </a:t>
            </a:r>
            <a:br>
              <a:rPr lang="en-US" sz="3700" dirty="0"/>
            </a:br>
            <a:br>
              <a:rPr lang="en-US" sz="2000" dirty="0"/>
            </a:br>
            <a:r>
              <a:rPr lang="en-US" sz="3700" dirty="0"/>
              <a:t>new age Technology</a:t>
            </a:r>
            <a:br>
              <a:rPr lang="en-US" sz="3700" dirty="0"/>
            </a:br>
            <a:r>
              <a:rPr lang="en-US" sz="2200" dirty="0"/>
              <a:t>in</a:t>
            </a:r>
            <a:br>
              <a:rPr lang="en-US" sz="3700" dirty="0"/>
            </a:br>
            <a:r>
              <a:rPr lang="en-US" sz="3700" dirty="0"/>
              <a:t>internal audit</a:t>
            </a:r>
            <a:br>
              <a:rPr lang="en-US" sz="3700" dirty="0"/>
            </a:br>
            <a:endParaRPr lang="en-IN" sz="37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408F35-13FA-BBF1-DEC4-AFF2FC7557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79647" y="3529158"/>
            <a:ext cx="4960442" cy="2016807"/>
          </a:xfrm>
        </p:spPr>
        <p:txBody>
          <a:bodyPr>
            <a:normAutofit/>
          </a:bodyPr>
          <a:lstStyle/>
          <a:p>
            <a:r>
              <a:rPr lang="en-US" sz="2800" b="1" dirty="0"/>
              <a:t>Usha Lakshmi Raman </a:t>
            </a:r>
            <a:endParaRPr lang="en-US" sz="2000" dirty="0"/>
          </a:p>
          <a:p>
            <a:endParaRPr lang="en-US" sz="2000" dirty="0"/>
          </a:p>
          <a:p>
            <a:endParaRPr lang="en-IN" sz="1600" dirty="0"/>
          </a:p>
        </p:txBody>
      </p:sp>
      <p:pic>
        <p:nvPicPr>
          <p:cNvPr id="1026" name="Picture 2" descr="Madhya Pradesh gets an innovation panel to optimise technology | Bhopal  News - Times of India">
            <a:extLst>
              <a:ext uri="{FF2B5EF4-FFF2-40B4-BE49-F238E27FC236}">
                <a16:creationId xmlns:a16="http://schemas.microsoft.com/office/drawing/2014/main" id="{0A3D7010-93BB-5500-8C40-97FDCF6B6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5858" y="418947"/>
            <a:ext cx="4960442" cy="471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54" name="Straight Connector 1053">
            <a:extLst>
              <a:ext uri="{FF2B5EF4-FFF2-40B4-BE49-F238E27FC236}">
                <a16:creationId xmlns:a16="http://schemas.microsoft.com/office/drawing/2014/main" id="{06D05ED8-39E4-42F8-92CB-704C2BD0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56" name="Picture 1055">
            <a:extLst>
              <a:ext uri="{FF2B5EF4-FFF2-40B4-BE49-F238E27FC236}">
                <a16:creationId xmlns:a16="http://schemas.microsoft.com/office/drawing/2014/main" id="{45CE2E7C-6AA3-4710-825D-4CDDF78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058" name="Straight Connector 1057">
            <a:extLst>
              <a:ext uri="{FF2B5EF4-FFF2-40B4-BE49-F238E27FC236}">
                <a16:creationId xmlns:a16="http://schemas.microsoft.com/office/drawing/2014/main" id="{3256C6C3-0EDC-4651-AB37-9F26CFAA6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325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D7AA5-C04A-A152-6DB2-5D217FAA5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Slimmed- Down Tech </a:t>
            </a:r>
            <a:r>
              <a:rPr lang="en-US" sz="4000" b="1" dirty="0">
                <a:latin typeface="Abadi" panose="020B0604020104020204" pitchFamily="34" charset="0"/>
              </a:rPr>
              <a:t>?</a:t>
            </a:r>
            <a:endParaRPr lang="en-IN" sz="4000" b="1" dirty="0">
              <a:latin typeface="Abadi" panose="020B0604020104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C32DB06-E5D8-2707-F4FF-60BCB4DD2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2299" y="2015734"/>
            <a:ext cx="4162555" cy="34506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>
                <a:latin typeface="Comic Sans MS" panose="030F0702030302020204" pitchFamily="66" charset="0"/>
              </a:rPr>
              <a:t>Chota</a:t>
            </a:r>
            <a:r>
              <a:rPr lang="en-US" sz="3600" dirty="0">
                <a:latin typeface="Comic Sans MS" panose="030F0702030302020204" pitchFamily="66" charset="0"/>
              </a:rPr>
              <a:t> Packet  </a:t>
            </a:r>
          </a:p>
          <a:p>
            <a:pPr marL="0" indent="0" algn="ctr">
              <a:buNone/>
            </a:pPr>
            <a:endParaRPr lang="en-US" sz="3600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US" sz="3600" dirty="0">
                <a:latin typeface="Comic Sans MS" panose="030F0702030302020204" pitchFamily="66" charset="0"/>
              </a:rPr>
              <a:t>Bada </a:t>
            </a:r>
            <a:r>
              <a:rPr lang="en-US" sz="3600" dirty="0" err="1">
                <a:latin typeface="Comic Sans MS" panose="030F0702030302020204" pitchFamily="66" charset="0"/>
              </a:rPr>
              <a:t>Dhamaka</a:t>
            </a:r>
            <a:r>
              <a:rPr lang="en-US" sz="3600" dirty="0"/>
              <a:t>!!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088752-640B-EEEA-1801-42F4A9471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579" y="2171700"/>
            <a:ext cx="4962525" cy="2514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60BD85F-B970-ABBA-66F6-A2E45729354A}"/>
              </a:ext>
            </a:extLst>
          </p:cNvPr>
          <p:cNvSpPr/>
          <p:nvPr/>
        </p:nvSpPr>
        <p:spPr>
          <a:xfrm>
            <a:off x="5641383" y="2386739"/>
            <a:ext cx="619932" cy="2944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C1BEAC-C188-49AE-400C-99302E36A60F}"/>
              </a:ext>
            </a:extLst>
          </p:cNvPr>
          <p:cNvSpPr txBox="1"/>
          <p:nvPr/>
        </p:nvSpPr>
        <p:spPr>
          <a:xfrm>
            <a:off x="5641383" y="2364696"/>
            <a:ext cx="6199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43544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10419CA0-BFB4-4390-AB8F-5DBFCA45D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5CF4C623-16D7-4722-8EFB-A5B0E3BC0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7" y="1847088"/>
            <a:ext cx="554803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5550355" cy="1049235"/>
          </a:xfrm>
        </p:spPr>
        <p:txBody>
          <a:bodyPr>
            <a:normAutofit/>
          </a:bodyPr>
          <a:lstStyle/>
          <a:p>
            <a:r>
              <a:rPr lang="en-US" dirty="0"/>
              <a:t>Paradigm Shift </a:t>
            </a:r>
            <a:endParaRPr lang="en-IN" dirty="0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596E9C81-ACBE-459E-A7D5-2BB824B68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2061" name="Group 2060">
            <a:extLst>
              <a:ext uri="{FF2B5EF4-FFF2-40B4-BE49-F238E27FC236}">
                <a16:creationId xmlns:a16="http://schemas.microsoft.com/office/drawing/2014/main" id="{CEBDCB18-ABE5-43B0-8B68-89FEDAECB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77388" y="482171"/>
            <a:ext cx="4074533" cy="5149101"/>
            <a:chOff x="7463259" y="583365"/>
            <a:chExt cx="4074533" cy="5181928"/>
          </a:xfrm>
        </p:grpSpPr>
        <p:sp>
          <p:nvSpPr>
            <p:cNvPr id="2062" name="Rectangle 2061">
              <a:extLst>
                <a:ext uri="{FF2B5EF4-FFF2-40B4-BE49-F238E27FC236}">
                  <a16:creationId xmlns:a16="http://schemas.microsoft.com/office/drawing/2014/main" id="{483C65C6-7268-490D-B4A8-927D45FAB6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4074533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3" name="Rectangle 2062">
              <a:extLst>
                <a:ext uri="{FF2B5EF4-FFF2-40B4-BE49-F238E27FC236}">
                  <a16:creationId xmlns:a16="http://schemas.microsoft.com/office/drawing/2014/main" id="{6133D4A5-82E5-43A0-9FF0-81B7AC16C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345028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0" name="Picture 2" descr="LCZ696—a PARADIGM shift in treatment for heart failure | Nature Reviews  Cardiology">
            <a:extLst>
              <a:ext uri="{FF2B5EF4-FFF2-40B4-BE49-F238E27FC236}">
                <a16:creationId xmlns:a16="http://schemas.microsoft.com/office/drawing/2014/main" id="{42BC5FE4-B29A-48DE-CF7F-2CCB3EBE12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r="4857" b="-4"/>
          <a:stretch/>
        </p:blipFill>
        <p:spPr bwMode="auto">
          <a:xfrm>
            <a:off x="8116373" y="1116345"/>
            <a:ext cx="2799103" cy="386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064">
            <a:extLst>
              <a:ext uri="{FF2B5EF4-FFF2-40B4-BE49-F238E27FC236}">
                <a16:creationId xmlns:a16="http://schemas.microsoft.com/office/drawing/2014/main" id="{08EC5C75-E28F-4899-9C2E-39431B82B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067" name="Straight Connector 2066">
            <a:extLst>
              <a:ext uri="{FF2B5EF4-FFF2-40B4-BE49-F238E27FC236}">
                <a16:creationId xmlns:a16="http://schemas.microsoft.com/office/drawing/2014/main" id="{46AAE0A1-60AD-4190-B85D-2DD814836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83585DE-3CA2-E279-7313-318CE1A746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9320720"/>
              </p:ext>
            </p:extLst>
          </p:nvPr>
        </p:nvGraphicFramePr>
        <p:xfrm>
          <a:off x="1451580" y="2015732"/>
          <a:ext cx="5550355" cy="345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07367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8746"/>
            <a:ext cx="9603275" cy="900294"/>
          </a:xfrm>
        </p:spPr>
        <p:txBody>
          <a:bodyPr>
            <a:normAutofit/>
          </a:bodyPr>
          <a:lstStyle/>
          <a:p>
            <a:r>
              <a:rPr lang="en-US" dirty="0"/>
              <a:t>Metamorphosis – Video clip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2600" dirty="0">
                <a:effectLst/>
                <a:ea typeface="Calibri" panose="020F0502020204030204" pitchFamily="34" charset="0"/>
              </a:rPr>
              <a:t>Interview of </a:t>
            </a:r>
            <a:r>
              <a:rPr lang="en-IN" sz="2600" b="1" i="1" dirty="0">
                <a:effectLst/>
                <a:ea typeface="Calibri" panose="020F0502020204030204" pitchFamily="34" charset="0"/>
              </a:rPr>
              <a:t>Lisa Lee of Google </a:t>
            </a:r>
            <a:r>
              <a:rPr lang="en-IN" sz="2600" dirty="0">
                <a:effectLst/>
                <a:ea typeface="Calibri" panose="020F0502020204030204" pitchFamily="34" charset="0"/>
              </a:rPr>
              <a:t>by </a:t>
            </a:r>
          </a:p>
          <a:p>
            <a:pPr marL="0" indent="0">
              <a:buNone/>
            </a:pPr>
            <a:r>
              <a:rPr lang="en-IN" sz="2600" b="1" i="1" dirty="0">
                <a:solidFill>
                  <a:srgbClr val="0F0F0F"/>
                </a:solidFill>
                <a:effectLst/>
              </a:rPr>
              <a:t>Richard Chambers</a:t>
            </a:r>
            <a:r>
              <a:rPr lang="en-IN" sz="2600" b="0" i="0" dirty="0">
                <a:solidFill>
                  <a:srgbClr val="0F0F0F"/>
                </a:solidFill>
              </a:rPr>
              <a:t> – Senior Internal Auditor – Audit Board</a:t>
            </a:r>
          </a:p>
          <a:p>
            <a:pPr marL="0" indent="0">
              <a:buNone/>
            </a:pPr>
            <a:r>
              <a:rPr lang="en-IN" sz="1600" dirty="0">
                <a:effectLst/>
                <a:ea typeface="Calibri" panose="020F0502020204030204" pitchFamily="34" charset="0"/>
              </a:rPr>
              <a:t>Author of books relevant to us like Agents of Change, Speed of Risk</a:t>
            </a:r>
          </a:p>
          <a:p>
            <a:pPr marL="0" indent="0">
              <a:buNone/>
            </a:pPr>
            <a:endParaRPr lang="en-IN" sz="1600" u="sng" kern="100" dirty="0">
              <a:solidFill>
                <a:srgbClr val="0000FF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endParaRPr lang="en-IN" sz="28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IN" dirty="0">
                <a:effectLst/>
                <a:ea typeface="Calibri" panose="020F0502020204030204" pitchFamily="34" charset="0"/>
              </a:rPr>
              <a:t> 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88502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8746"/>
            <a:ext cx="9603275" cy="5156108"/>
          </a:xfrm>
        </p:spPr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IN" sz="28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IN" dirty="0">
                <a:effectLst/>
                <a:ea typeface="Calibri" panose="020F0502020204030204" pitchFamily="34" charset="0"/>
              </a:rPr>
              <a:t> </a:t>
            </a:r>
            <a:endParaRPr lang="en-IN" dirty="0"/>
          </a:p>
          <a:p>
            <a:endParaRPr lang="en-IN" dirty="0"/>
          </a:p>
        </p:txBody>
      </p:sp>
      <p:pic>
        <p:nvPicPr>
          <p:cNvPr id="4" name="videoplayback (1) (online-video-cutter.com) (1)">
            <a:hlinkClick r:id="" action="ppaction://media"/>
            <a:extLst>
              <a:ext uri="{FF2B5EF4-FFF2-40B4-BE49-F238E27FC236}">
                <a16:creationId xmlns:a16="http://schemas.microsoft.com/office/drawing/2014/main" id="{4BFC04D1-5DA7-4D71-BE6B-3DC1A04A63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9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07" name="Rectangle 2073">
            <a:extLst>
              <a:ext uri="{FF2B5EF4-FFF2-40B4-BE49-F238E27FC236}">
                <a16:creationId xmlns:a16="http://schemas.microsoft.com/office/drawing/2014/main" id="{2810100C-B2E3-4BD2-B42B-F78F0239C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08" name="Straight Connector 2075">
            <a:extLst>
              <a:ext uri="{FF2B5EF4-FFF2-40B4-BE49-F238E27FC236}">
                <a16:creationId xmlns:a16="http://schemas.microsoft.com/office/drawing/2014/main" id="{ABDA076A-A426-4BA4-91D7-2194025E1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53317" y="1847088"/>
            <a:ext cx="498508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318" y="804520"/>
            <a:ext cx="4985079" cy="1049235"/>
          </a:xfrm>
        </p:spPr>
        <p:txBody>
          <a:bodyPr>
            <a:normAutofit/>
          </a:bodyPr>
          <a:lstStyle/>
          <a:p>
            <a:r>
              <a:rPr lang="en-US" dirty="0"/>
              <a:t>Metamorphosis</a:t>
            </a:r>
            <a:endParaRPr lang="en-IN" dirty="0"/>
          </a:p>
        </p:txBody>
      </p:sp>
      <p:sp>
        <p:nvSpPr>
          <p:cNvPr id="2109" name="Rectangle 2077">
            <a:extLst>
              <a:ext uri="{FF2B5EF4-FFF2-40B4-BE49-F238E27FC236}">
                <a16:creationId xmlns:a16="http://schemas.microsoft.com/office/drawing/2014/main" id="{06FE94E2-EB97-4BF3-ADFD-1D6ECE62B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2110" name="Group 2079">
            <a:extLst>
              <a:ext uri="{FF2B5EF4-FFF2-40B4-BE49-F238E27FC236}">
                <a16:creationId xmlns:a16="http://schemas.microsoft.com/office/drawing/2014/main" id="{E19263DE-9849-4BA8-8990-4AFC76B95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8" y="482171"/>
            <a:ext cx="4641751" cy="5149101"/>
            <a:chOff x="7463259" y="583365"/>
            <a:chExt cx="4641750" cy="5181928"/>
          </a:xfrm>
        </p:grpSpPr>
        <p:sp>
          <p:nvSpPr>
            <p:cNvPr id="2081" name="Rectangle 2080">
              <a:extLst>
                <a:ext uri="{FF2B5EF4-FFF2-40B4-BE49-F238E27FC236}">
                  <a16:creationId xmlns:a16="http://schemas.microsoft.com/office/drawing/2014/main" id="{20925473-E783-403A-8BDE-D1EBDAEDA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464175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2" name="Rectangle 2081">
              <a:extLst>
                <a:ext uri="{FF2B5EF4-FFF2-40B4-BE49-F238E27FC236}">
                  <a16:creationId xmlns:a16="http://schemas.microsoft.com/office/drawing/2014/main" id="{EABD99F7-1E3E-4B98-A113-A2DAA96D11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4001651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0" name="Picture 2" descr="Emerging Monarch butterfly stock image. Image of brown - 185698779">
            <a:extLst>
              <a:ext uri="{FF2B5EF4-FFF2-40B4-BE49-F238E27FC236}">
                <a16:creationId xmlns:a16="http://schemas.microsoft.com/office/drawing/2014/main" id="{87698ABA-3A42-A287-29BC-1C75B0DAA1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2" r="25657" b="-1"/>
          <a:stretch/>
        </p:blipFill>
        <p:spPr bwMode="auto">
          <a:xfrm>
            <a:off x="1271223" y="1116345"/>
            <a:ext cx="3362141" cy="386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1" name="Picture 2083">
            <a:extLst>
              <a:ext uri="{FF2B5EF4-FFF2-40B4-BE49-F238E27FC236}">
                <a16:creationId xmlns:a16="http://schemas.microsoft.com/office/drawing/2014/main" id="{463556DA-E50F-49FC-B9C5-16746A937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112" name="Straight Connector 2085">
            <a:extLst>
              <a:ext uri="{FF2B5EF4-FFF2-40B4-BE49-F238E27FC236}">
                <a16:creationId xmlns:a16="http://schemas.microsoft.com/office/drawing/2014/main" id="{C2D4E8CC-A5F3-49D3-A830-647340CFFD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69" name="Content Placeholder 2">
            <a:extLst>
              <a:ext uri="{FF2B5EF4-FFF2-40B4-BE49-F238E27FC236}">
                <a16:creationId xmlns:a16="http://schemas.microsoft.com/office/drawing/2014/main" id="{54178267-FCDD-7D38-885E-5E661D2C15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883497"/>
              </p:ext>
            </p:extLst>
          </p:nvPr>
        </p:nvGraphicFramePr>
        <p:xfrm>
          <a:off x="5753317" y="2015732"/>
          <a:ext cx="4985080" cy="3753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7349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8746"/>
            <a:ext cx="9603275" cy="900294"/>
          </a:xfrm>
        </p:spPr>
        <p:txBody>
          <a:bodyPr>
            <a:normAutofit/>
          </a:bodyPr>
          <a:lstStyle/>
          <a:p>
            <a:r>
              <a:rPr lang="en-US" dirty="0"/>
              <a:t>In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0071" y="2015732"/>
            <a:ext cx="9904784" cy="391372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As per the 2022 Pulse Report, Chief Audit Executives were asked to consider how they would prioritize additional funds for technology.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i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Let us see which technology was prioritised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68% Data Analytics 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54% Audit Management</a:t>
            </a:r>
          </a:p>
          <a:p>
            <a:pPr marL="800100" lvl="1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34% Robotic Process Automation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31% Artificial Intelligence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200" b="1" dirty="0">
                <a:effectLst/>
                <a:ea typeface="Calibri" panose="020F0502020204030204" pitchFamily="34" charset="0"/>
              </a:rPr>
              <a:t>Internal Audit driven by innovation and automation</a:t>
            </a:r>
            <a:r>
              <a:rPr lang="en-IN" sz="2200" dirty="0">
                <a:effectLst/>
                <a:ea typeface="Calibri" panose="020F0502020204030204" pitchFamily="34" charset="0"/>
              </a:rPr>
              <a:t> has emerged as the biggest </a:t>
            </a:r>
            <a:r>
              <a:rPr lang="en-IN" sz="2200" dirty="0">
                <a:effectLst/>
                <a:highlight>
                  <a:srgbClr val="00FF00"/>
                </a:highlight>
                <a:ea typeface="Calibri" panose="020F0502020204030204" pitchFamily="34" charset="0"/>
              </a:rPr>
              <a:t>“</a:t>
            </a:r>
            <a:r>
              <a:rPr lang="en-IN" sz="2200" b="1" dirty="0">
                <a:effectLst/>
                <a:highlight>
                  <a:srgbClr val="00FF00"/>
                </a:highlight>
                <a:ea typeface="Calibri" panose="020F0502020204030204" pitchFamily="34" charset="0"/>
              </a:rPr>
              <a:t>Sunrise area”</a:t>
            </a:r>
            <a:r>
              <a:rPr lang="en-IN" sz="1800" b="1" dirty="0">
                <a:effectLst/>
                <a:highlight>
                  <a:srgbClr val="00FF00"/>
                </a:highlight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en-IN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Focus Externally | Social Anxiety Institute">
            <a:extLst>
              <a:ext uri="{FF2B5EF4-FFF2-40B4-BE49-F238E27FC236}">
                <a16:creationId xmlns:a16="http://schemas.microsoft.com/office/drawing/2014/main" id="{2F9C2CB0-C2B0-003B-9314-0B535D9CB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504" y="0"/>
            <a:ext cx="249555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80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D628-4570-A172-AC01-799BE42B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782478" cy="879138"/>
          </a:xfrm>
        </p:spPr>
        <p:txBody>
          <a:bodyPr>
            <a:normAutofit fontScale="90000"/>
          </a:bodyPr>
          <a:lstStyle/>
          <a:p>
            <a:r>
              <a:rPr lang="en-US" dirty="0"/>
              <a:t>Opportunities of Technology in </a:t>
            </a:r>
            <a:br>
              <a:rPr lang="en-US" dirty="0"/>
            </a:br>
            <a:r>
              <a:rPr lang="en-US" dirty="0"/>
              <a:t>Audit Function - </a:t>
            </a:r>
            <a:r>
              <a:rPr lang="en-US" b="1" dirty="0"/>
              <a:t>Data </a:t>
            </a:r>
            <a:r>
              <a:rPr lang="en-US" b="1" dirty="0" err="1"/>
              <a:t>aNALYTICS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767BD-D9DA-5432-7C70-FAA1170F2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1" y="2885373"/>
            <a:ext cx="4644421" cy="3286489"/>
          </a:xfrm>
        </p:spPr>
        <p:txBody>
          <a:bodyPr>
            <a:normAutofit/>
          </a:bodyPr>
          <a:lstStyle/>
          <a:p>
            <a:pPr marL="185738" indent="0">
              <a:buNone/>
            </a:pPr>
            <a:r>
              <a:rPr lang="en-IN" sz="2200" spc="40" dirty="0">
                <a:solidFill>
                  <a:srgbClr val="000000"/>
                </a:solidFill>
                <a:ea typeface="Calibri" panose="020F0502020204030204" pitchFamily="34" charset="0"/>
              </a:rPr>
              <a:t>   FUNCTIONS</a:t>
            </a:r>
            <a:endParaRPr lang="en-IN" sz="2200" spc="4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357188" indent="-171450">
              <a:buFont typeface="Wingdings" panose="05000000000000000000" pitchFamily="2" charset="2"/>
              <a:buChar char="ü"/>
            </a:pPr>
            <a:r>
              <a:rPr lang="en-IN" sz="2200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Analyse large </a:t>
            </a:r>
            <a:r>
              <a:rPr lang="en-IN" sz="2200" b="1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volumes</a:t>
            </a:r>
            <a:r>
              <a:rPr lang="en-IN" sz="2200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of data</a:t>
            </a:r>
          </a:p>
          <a:p>
            <a:pPr marL="357188" lvl="1" indent="-171450">
              <a:buFont typeface="Wingdings" panose="05000000000000000000" pitchFamily="2" charset="2"/>
              <a:buChar char="ü"/>
            </a:pPr>
            <a:r>
              <a:rPr lang="en-IN" sz="2200" dirty="0">
                <a:effectLst/>
                <a:ea typeface="Calibri" panose="020F0502020204030204" pitchFamily="34" charset="0"/>
              </a:rPr>
              <a:t>Identifies Patterns/ </a:t>
            </a:r>
            <a:r>
              <a:rPr lang="en-IN" sz="2200" b="1" dirty="0">
                <a:effectLst/>
                <a:ea typeface="Calibri" panose="020F0502020204030204" pitchFamily="34" charset="0"/>
              </a:rPr>
              <a:t>Aberrations</a:t>
            </a:r>
          </a:p>
          <a:p>
            <a:pPr marL="357188" lvl="1" indent="-171450">
              <a:buFont typeface="Wingdings" panose="05000000000000000000" pitchFamily="2" charset="2"/>
              <a:buChar char="ü"/>
            </a:pPr>
            <a:r>
              <a:rPr lang="en-IN" sz="2200" dirty="0"/>
              <a:t>Provides </a:t>
            </a:r>
            <a:r>
              <a:rPr lang="en-IN" sz="2200" b="1" dirty="0"/>
              <a:t>insights</a:t>
            </a:r>
            <a:r>
              <a:rPr lang="en-IN" sz="2200" dirty="0"/>
              <a:t> to Management</a:t>
            </a:r>
          </a:p>
          <a:p>
            <a:pPr marL="357188" lvl="1" indent="-171450">
              <a:buFont typeface="Wingdings" panose="05000000000000000000" pitchFamily="2" charset="2"/>
              <a:buChar char="ü"/>
            </a:pPr>
            <a:r>
              <a:rPr lang="en-IN" sz="2200" b="1" dirty="0"/>
              <a:t>Detects </a:t>
            </a:r>
            <a:r>
              <a:rPr lang="en-IN" sz="2200" dirty="0"/>
              <a:t>Risks</a:t>
            </a:r>
          </a:p>
          <a:p>
            <a:pPr marL="357188" lvl="1" indent="-171450">
              <a:buFont typeface="Wingdings" panose="05000000000000000000" pitchFamily="2" charset="2"/>
              <a:buChar char="ü"/>
            </a:pPr>
            <a:r>
              <a:rPr lang="en-IN" sz="2200" b="1" dirty="0"/>
              <a:t>Continuous</a:t>
            </a:r>
            <a:r>
              <a:rPr lang="en-IN" sz="2200" dirty="0"/>
              <a:t> Monitoring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en-IN" sz="2200" dirty="0"/>
          </a:p>
          <a:p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B75603-C5AF-487E-EDAB-9E868B6B8E52}"/>
              </a:ext>
            </a:extLst>
          </p:cNvPr>
          <p:cNvSpPr txBox="1"/>
          <p:nvPr/>
        </p:nvSpPr>
        <p:spPr>
          <a:xfrm>
            <a:off x="6096000" y="2885373"/>
            <a:ext cx="5653089" cy="29103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en-IN" sz="2200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   FROM</a:t>
            </a:r>
          </a:p>
          <a:p>
            <a:pPr marL="0" lvl="1"/>
            <a:endParaRPr lang="en-IN" sz="2200" spc="40" dirty="0">
              <a:solidFill>
                <a:srgbClr val="000000"/>
              </a:solidFill>
              <a:effectLst/>
              <a:ea typeface="Calibri" panose="020F0502020204030204" pitchFamily="34" charset="0"/>
            </a:endParaRPr>
          </a:p>
          <a:p>
            <a:pPr marL="357188" lvl="1" indent="-357188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sz="2200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Sampling-based audit to audit </a:t>
            </a:r>
            <a:r>
              <a:rPr lang="en-IN" sz="2200" b="1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100% of the universe</a:t>
            </a:r>
          </a:p>
          <a:p>
            <a:pPr marL="357188" lvl="1" indent="-357188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sz="2200" dirty="0">
                <a:effectLst/>
                <a:ea typeface="Calibri" panose="020F0502020204030204" pitchFamily="34" charset="0"/>
              </a:rPr>
              <a:t>Random Sampling to </a:t>
            </a:r>
            <a:r>
              <a:rPr lang="en-IN" sz="2200" b="1" dirty="0">
                <a:effectLst/>
                <a:ea typeface="Calibri" panose="020F0502020204030204" pitchFamily="34" charset="0"/>
              </a:rPr>
              <a:t>Strategic Sampling</a:t>
            </a:r>
            <a:endParaRPr lang="en-IN" sz="2200" dirty="0"/>
          </a:p>
          <a:p>
            <a:pPr marL="357188" lvl="1" indent="-357188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sz="2200" dirty="0"/>
              <a:t>From  Transaction audit to </a:t>
            </a:r>
            <a:r>
              <a:rPr lang="en-IN" sz="2200" b="1" dirty="0"/>
              <a:t>Process Audit </a:t>
            </a:r>
            <a:endParaRPr lang="en-IN" sz="2200" dirty="0"/>
          </a:p>
          <a:p>
            <a:pPr marL="357188" lvl="1" indent="-357188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IN" sz="2200" dirty="0"/>
              <a:t>From Periodic to </a:t>
            </a:r>
            <a:r>
              <a:rPr lang="en-IN" sz="2200" b="1" dirty="0"/>
              <a:t>Real-time Audit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3AFBBD-F97F-D4D1-7711-059DA8FE0231}"/>
              </a:ext>
            </a:extLst>
          </p:cNvPr>
          <p:cNvSpPr txBox="1"/>
          <p:nvPr/>
        </p:nvSpPr>
        <p:spPr>
          <a:xfrm>
            <a:off x="1451578" y="1898496"/>
            <a:ext cx="964405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200" spc="4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Tools - </a:t>
            </a:r>
            <a:r>
              <a:rPr lang="en-IN" sz="2200" dirty="0">
                <a:solidFill>
                  <a:srgbClr val="2B2A29"/>
                </a:solidFill>
                <a:effectLst/>
                <a:ea typeface="Times New Roman" panose="02020603050405020304" pitchFamily="18" charset="0"/>
              </a:rPr>
              <a:t>Power BI, Tableau, Qlik </a:t>
            </a:r>
            <a:r>
              <a:rPr lang="en-IN" sz="2200" dirty="0">
                <a:solidFill>
                  <a:srgbClr val="2B2A29"/>
                </a:solidFill>
                <a:ea typeface="Times New Roman" panose="02020603050405020304" pitchFamily="18" charset="0"/>
              </a:rPr>
              <a:t>S</a:t>
            </a:r>
            <a:r>
              <a:rPr lang="en-IN" sz="2200" dirty="0">
                <a:solidFill>
                  <a:srgbClr val="2B2A29"/>
                </a:solidFill>
                <a:effectLst/>
                <a:ea typeface="Times New Roman" panose="02020603050405020304" pitchFamily="18" charset="0"/>
              </a:rPr>
              <a:t>ense, Python, SQL or Macros</a:t>
            </a:r>
            <a:endParaRPr lang="en-IN" sz="2200" dirty="0"/>
          </a:p>
        </p:txBody>
      </p:sp>
      <p:pic>
        <p:nvPicPr>
          <p:cNvPr id="5122" name="Picture 2" descr="Increase Graph Images - Free Download on Freepik">
            <a:extLst>
              <a:ext uri="{FF2B5EF4-FFF2-40B4-BE49-F238E27FC236}">
                <a16:creationId xmlns:a16="http://schemas.microsoft.com/office/drawing/2014/main" id="{90377F86-C527-2570-933A-4DBE0FA06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025" y="-1"/>
            <a:ext cx="2466975" cy="179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01758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2323</TotalTime>
  <Words>855</Words>
  <Application>Microsoft Office PowerPoint</Application>
  <PresentationFormat>Widescreen</PresentationFormat>
  <Paragraphs>117</Paragraphs>
  <Slides>18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Abadi</vt:lpstr>
      <vt:lpstr>Arial</vt:lpstr>
      <vt:lpstr>Baguet Script</vt:lpstr>
      <vt:lpstr>Calibri</vt:lpstr>
      <vt:lpstr>Comic Sans MS</vt:lpstr>
      <vt:lpstr>Georgia</vt:lpstr>
      <vt:lpstr>Gill Sans MT</vt:lpstr>
      <vt:lpstr>Segoe UI</vt:lpstr>
      <vt:lpstr>Symbol</vt:lpstr>
      <vt:lpstr>Times New Roman</vt:lpstr>
      <vt:lpstr>Wingdings</vt:lpstr>
      <vt:lpstr>Gallery</vt:lpstr>
      <vt:lpstr>1_Office Theme</vt:lpstr>
      <vt:lpstr>The Institute of Chartered Accountants of India (Set up by an Act of Parliament)</vt:lpstr>
      <vt:lpstr>Using   new age Technology in internal audit </vt:lpstr>
      <vt:lpstr>Slimmed- Down Tech ?</vt:lpstr>
      <vt:lpstr>Paradigm Shift </vt:lpstr>
      <vt:lpstr>Metamorphosis – Video clip</vt:lpstr>
      <vt:lpstr>PowerPoint Presentation</vt:lpstr>
      <vt:lpstr>Metamorphosis</vt:lpstr>
      <vt:lpstr>In</vt:lpstr>
      <vt:lpstr>Opportunities of Technology in  Audit Function - Data aNALYTICS</vt:lpstr>
      <vt:lpstr>Opportunities of Technology in Audit Function Audit Management Tool</vt:lpstr>
      <vt:lpstr>Opportunities of Technology in Audit Function Cyber Security   </vt:lpstr>
      <vt:lpstr>Opportunities of Technology in Audit Function AI &amp; Machine Learning</vt:lpstr>
      <vt:lpstr>Use of AI in IA – Chat GPT</vt:lpstr>
      <vt:lpstr>Use of AI in IA – Chat GPT</vt:lpstr>
      <vt:lpstr>Opportunities of Technology in Audit Function </vt:lpstr>
      <vt:lpstr>Video clip 2</vt:lpstr>
      <vt:lpstr>PowerPoint Presentation</vt:lpstr>
      <vt:lpstr>Embrace Technology 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Optimise Technology   in   internal audit</dc:title>
  <dc:creator>Usha Lakshmi Raman-SBIMF</dc:creator>
  <cp:lastModifiedBy>wmec@icai.in</cp:lastModifiedBy>
  <cp:revision>14</cp:revision>
  <dcterms:created xsi:type="dcterms:W3CDTF">2023-05-19T07:21:16Z</dcterms:created>
  <dcterms:modified xsi:type="dcterms:W3CDTF">2024-05-17T05:31:20Z</dcterms:modified>
</cp:coreProperties>
</file>